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8"/>
  </p:notesMasterIdLst>
  <p:sldIdLst>
    <p:sldId id="256" r:id="rId2"/>
    <p:sldId id="485" r:id="rId3"/>
    <p:sldId id="486" r:id="rId4"/>
    <p:sldId id="489" r:id="rId5"/>
    <p:sldId id="299" r:id="rId6"/>
    <p:sldId id="488" r:id="rId7"/>
  </p:sldIdLst>
  <p:sldSz cx="9144000" cy="5143500" type="screen16x9"/>
  <p:notesSz cx="6858000" cy="9144000"/>
  <p:embeddedFontLst>
    <p:embeddedFont>
      <p:font typeface="Antic" panose="020B0604020202020204" charset="0"/>
      <p:regular r:id="rId9"/>
    </p:embeddedFont>
    <p:embeddedFont>
      <p:font typeface="Anton" panose="020B0604020202020204" charset="0"/>
      <p:regular r:id="rId10"/>
    </p:embeddedFont>
    <p:embeddedFont>
      <p:font typeface="Pathway Gothic One" panose="020B0604020202020204"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9AA0A6"/>
          </p15:clr>
        </p15:guide>
        <p15:guide id="2" orient="horz">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958A6A-0C61-4725-8E76-99256F95B5AD}">
  <a:tblStyle styleId="{8A958A6A-0C61-4725-8E76-99256F95B5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p:restoredTop sz="94694"/>
  </p:normalViewPr>
  <p:slideViewPr>
    <p:cSldViewPr snapToGrid="0">
      <p:cViewPr varScale="1">
        <p:scale>
          <a:sx n="156" d="100"/>
          <a:sy n="156" d="100"/>
        </p:scale>
        <p:origin x="342" y="114"/>
      </p:cViewPr>
      <p:guideLst>
        <p:guide orient="horz" pos="3240"/>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da9679ea7_1_12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da9679ea7_1_12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da0316d17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da0316d17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53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da0316d17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da0316d17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287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da0316d17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da0316d17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flipH="1">
            <a:off x="873181" y="2536300"/>
            <a:ext cx="3449700" cy="670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rgbClr val="FC774C"/>
              </a:buClr>
              <a:buSzPts val="4800"/>
              <a:buNone/>
              <a:defRPr sz="4800">
                <a:solidFill>
                  <a:srgbClr val="FC774C"/>
                </a:solidFill>
              </a:defRPr>
            </a:lvl2pPr>
            <a:lvl3pPr lvl="2" rtl="0">
              <a:spcBef>
                <a:spcPts val="0"/>
              </a:spcBef>
              <a:spcAft>
                <a:spcPts val="0"/>
              </a:spcAft>
              <a:buClr>
                <a:srgbClr val="FC774C"/>
              </a:buClr>
              <a:buSzPts val="4800"/>
              <a:buNone/>
              <a:defRPr sz="4800">
                <a:solidFill>
                  <a:srgbClr val="FC774C"/>
                </a:solidFill>
              </a:defRPr>
            </a:lvl3pPr>
            <a:lvl4pPr lvl="3" rtl="0">
              <a:spcBef>
                <a:spcPts val="0"/>
              </a:spcBef>
              <a:spcAft>
                <a:spcPts val="0"/>
              </a:spcAft>
              <a:buClr>
                <a:srgbClr val="FC774C"/>
              </a:buClr>
              <a:buSzPts val="4800"/>
              <a:buNone/>
              <a:defRPr sz="4800">
                <a:solidFill>
                  <a:srgbClr val="FC774C"/>
                </a:solidFill>
              </a:defRPr>
            </a:lvl4pPr>
            <a:lvl5pPr lvl="4" rtl="0">
              <a:spcBef>
                <a:spcPts val="0"/>
              </a:spcBef>
              <a:spcAft>
                <a:spcPts val="0"/>
              </a:spcAft>
              <a:buClr>
                <a:srgbClr val="FC774C"/>
              </a:buClr>
              <a:buSzPts val="4800"/>
              <a:buNone/>
              <a:defRPr sz="4800">
                <a:solidFill>
                  <a:srgbClr val="FC774C"/>
                </a:solidFill>
              </a:defRPr>
            </a:lvl5pPr>
            <a:lvl6pPr lvl="5" rtl="0">
              <a:spcBef>
                <a:spcPts val="0"/>
              </a:spcBef>
              <a:spcAft>
                <a:spcPts val="0"/>
              </a:spcAft>
              <a:buClr>
                <a:srgbClr val="FC774C"/>
              </a:buClr>
              <a:buSzPts val="4800"/>
              <a:buNone/>
              <a:defRPr sz="4800">
                <a:solidFill>
                  <a:srgbClr val="FC774C"/>
                </a:solidFill>
              </a:defRPr>
            </a:lvl6pPr>
            <a:lvl7pPr lvl="6" rtl="0">
              <a:spcBef>
                <a:spcPts val="0"/>
              </a:spcBef>
              <a:spcAft>
                <a:spcPts val="0"/>
              </a:spcAft>
              <a:buClr>
                <a:srgbClr val="FC774C"/>
              </a:buClr>
              <a:buSzPts val="4800"/>
              <a:buNone/>
              <a:defRPr sz="4800">
                <a:solidFill>
                  <a:srgbClr val="FC774C"/>
                </a:solidFill>
              </a:defRPr>
            </a:lvl7pPr>
            <a:lvl8pPr lvl="7" rtl="0">
              <a:spcBef>
                <a:spcPts val="0"/>
              </a:spcBef>
              <a:spcAft>
                <a:spcPts val="0"/>
              </a:spcAft>
              <a:buClr>
                <a:srgbClr val="FC774C"/>
              </a:buClr>
              <a:buSzPts val="4800"/>
              <a:buNone/>
              <a:defRPr sz="4800">
                <a:solidFill>
                  <a:srgbClr val="FC774C"/>
                </a:solidFill>
              </a:defRPr>
            </a:lvl8pPr>
            <a:lvl9pPr lvl="8" rtl="0">
              <a:spcBef>
                <a:spcPts val="0"/>
              </a:spcBef>
              <a:spcAft>
                <a:spcPts val="0"/>
              </a:spcAft>
              <a:buClr>
                <a:srgbClr val="FC774C"/>
              </a:buClr>
              <a:buSzPts val="4800"/>
              <a:buNone/>
              <a:defRPr sz="4800">
                <a:solidFill>
                  <a:srgbClr val="FC774C"/>
                </a:solidFill>
              </a:defRPr>
            </a:lvl9pPr>
          </a:lstStyle>
          <a:p>
            <a:endParaRPr/>
          </a:p>
        </p:txBody>
      </p:sp>
      <p:sp>
        <p:nvSpPr>
          <p:cNvPr id="14" name="Google Shape;14;p2"/>
          <p:cNvSpPr txBox="1">
            <a:spLocks noGrp="1"/>
          </p:cNvSpPr>
          <p:nvPr>
            <p:ph type="subTitle" idx="1"/>
          </p:nvPr>
        </p:nvSpPr>
        <p:spPr>
          <a:xfrm flipH="1">
            <a:off x="873181" y="3098067"/>
            <a:ext cx="3629100" cy="6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sz="1400">
                <a:solidFill>
                  <a:schemeClr val="accent2"/>
                </a:solidFill>
              </a:defRPr>
            </a:lvl2pPr>
            <a:lvl3pPr lvl="2" rtl="0">
              <a:lnSpc>
                <a:spcPct val="100000"/>
              </a:lnSpc>
              <a:spcBef>
                <a:spcPts val="0"/>
              </a:spcBef>
              <a:spcAft>
                <a:spcPts val="0"/>
              </a:spcAft>
              <a:buClr>
                <a:schemeClr val="accent2"/>
              </a:buClr>
              <a:buSzPts val="1400"/>
              <a:buNone/>
              <a:defRPr sz="1400">
                <a:solidFill>
                  <a:schemeClr val="accent2"/>
                </a:solidFill>
              </a:defRPr>
            </a:lvl3pPr>
            <a:lvl4pPr lvl="3" rtl="0">
              <a:lnSpc>
                <a:spcPct val="100000"/>
              </a:lnSpc>
              <a:spcBef>
                <a:spcPts val="0"/>
              </a:spcBef>
              <a:spcAft>
                <a:spcPts val="0"/>
              </a:spcAft>
              <a:buClr>
                <a:schemeClr val="accent2"/>
              </a:buClr>
              <a:buSzPts val="1400"/>
              <a:buNone/>
              <a:defRPr sz="1400">
                <a:solidFill>
                  <a:schemeClr val="accent2"/>
                </a:solidFill>
              </a:defRPr>
            </a:lvl4pPr>
            <a:lvl5pPr lvl="4" rtl="0">
              <a:lnSpc>
                <a:spcPct val="100000"/>
              </a:lnSpc>
              <a:spcBef>
                <a:spcPts val="0"/>
              </a:spcBef>
              <a:spcAft>
                <a:spcPts val="0"/>
              </a:spcAft>
              <a:buClr>
                <a:schemeClr val="accent2"/>
              </a:buClr>
              <a:buSzPts val="1400"/>
              <a:buNone/>
              <a:defRPr sz="1400">
                <a:solidFill>
                  <a:schemeClr val="accent2"/>
                </a:solidFill>
              </a:defRPr>
            </a:lvl5pPr>
            <a:lvl6pPr lvl="5" rtl="0">
              <a:lnSpc>
                <a:spcPct val="100000"/>
              </a:lnSpc>
              <a:spcBef>
                <a:spcPts val="0"/>
              </a:spcBef>
              <a:spcAft>
                <a:spcPts val="0"/>
              </a:spcAft>
              <a:buClr>
                <a:schemeClr val="accent2"/>
              </a:buClr>
              <a:buSzPts val="1400"/>
              <a:buNone/>
              <a:defRPr sz="1400">
                <a:solidFill>
                  <a:schemeClr val="accent2"/>
                </a:solidFill>
              </a:defRPr>
            </a:lvl6pPr>
            <a:lvl7pPr lvl="6" rtl="0">
              <a:lnSpc>
                <a:spcPct val="100000"/>
              </a:lnSpc>
              <a:spcBef>
                <a:spcPts val="0"/>
              </a:spcBef>
              <a:spcAft>
                <a:spcPts val="0"/>
              </a:spcAft>
              <a:buClr>
                <a:schemeClr val="accent2"/>
              </a:buClr>
              <a:buSzPts val="1400"/>
              <a:buNone/>
              <a:defRPr sz="1400">
                <a:solidFill>
                  <a:schemeClr val="accent2"/>
                </a:solidFill>
              </a:defRPr>
            </a:lvl7pPr>
            <a:lvl8pPr lvl="7" rtl="0">
              <a:lnSpc>
                <a:spcPct val="100000"/>
              </a:lnSpc>
              <a:spcBef>
                <a:spcPts val="0"/>
              </a:spcBef>
              <a:spcAft>
                <a:spcPts val="0"/>
              </a:spcAft>
              <a:buClr>
                <a:schemeClr val="accent2"/>
              </a:buClr>
              <a:buSzPts val="1400"/>
              <a:buNone/>
              <a:defRPr sz="1400">
                <a:solidFill>
                  <a:schemeClr val="accent2"/>
                </a:solidFill>
              </a:defRPr>
            </a:lvl8pPr>
            <a:lvl9pPr lvl="8" rtl="0">
              <a:lnSpc>
                <a:spcPct val="100000"/>
              </a:lnSpc>
              <a:spcBef>
                <a:spcPts val="0"/>
              </a:spcBef>
              <a:spcAft>
                <a:spcPts val="0"/>
              </a:spcAft>
              <a:buClr>
                <a:schemeClr val="accent2"/>
              </a:buClr>
              <a:buSzPts val="1400"/>
              <a:buNone/>
              <a:defRPr sz="1400">
                <a:solidFill>
                  <a:schemeClr val="accent2"/>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design 3">
  <p:cSld name="CUSTOM_17">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610875" y="-252099"/>
            <a:ext cx="2530500" cy="1431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design 4">
  <p:cSld name="CUSTOM_6">
    <p:bg>
      <p:bgPr>
        <a:solidFill>
          <a:schemeClr val="lt1"/>
        </a:solid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ctrTitle"/>
          </p:nvPr>
        </p:nvSpPr>
        <p:spPr>
          <a:xfrm>
            <a:off x="619900" y="134800"/>
            <a:ext cx="79041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1100"/>
              <a:buNone/>
              <a:defRPr sz="1100">
                <a:solidFill>
                  <a:schemeClr val="accent1"/>
                </a:solidFill>
              </a:defRPr>
            </a:lvl2pPr>
            <a:lvl3pPr lvl="2" algn="ctr" rtl="0">
              <a:spcBef>
                <a:spcPts val="0"/>
              </a:spcBef>
              <a:spcAft>
                <a:spcPts val="0"/>
              </a:spcAft>
              <a:buClr>
                <a:schemeClr val="accent1"/>
              </a:buClr>
              <a:buSzPts val="1100"/>
              <a:buNone/>
              <a:defRPr sz="1100">
                <a:solidFill>
                  <a:schemeClr val="accent1"/>
                </a:solidFill>
              </a:defRPr>
            </a:lvl3pPr>
            <a:lvl4pPr lvl="3" algn="ctr" rtl="0">
              <a:spcBef>
                <a:spcPts val="0"/>
              </a:spcBef>
              <a:spcAft>
                <a:spcPts val="0"/>
              </a:spcAft>
              <a:buClr>
                <a:schemeClr val="accent1"/>
              </a:buClr>
              <a:buSzPts val="1100"/>
              <a:buNone/>
              <a:defRPr sz="1100">
                <a:solidFill>
                  <a:schemeClr val="accent1"/>
                </a:solidFill>
              </a:defRPr>
            </a:lvl4pPr>
            <a:lvl5pPr lvl="4" algn="ctr" rtl="0">
              <a:spcBef>
                <a:spcPts val="0"/>
              </a:spcBef>
              <a:spcAft>
                <a:spcPts val="0"/>
              </a:spcAft>
              <a:buClr>
                <a:schemeClr val="accent1"/>
              </a:buClr>
              <a:buSzPts val="1100"/>
              <a:buNone/>
              <a:defRPr sz="1100">
                <a:solidFill>
                  <a:schemeClr val="accent1"/>
                </a:solidFill>
              </a:defRPr>
            </a:lvl5pPr>
            <a:lvl6pPr lvl="5" algn="ctr" rtl="0">
              <a:spcBef>
                <a:spcPts val="0"/>
              </a:spcBef>
              <a:spcAft>
                <a:spcPts val="0"/>
              </a:spcAft>
              <a:buClr>
                <a:schemeClr val="accent1"/>
              </a:buClr>
              <a:buSzPts val="1100"/>
              <a:buNone/>
              <a:defRPr sz="1100">
                <a:solidFill>
                  <a:schemeClr val="accent1"/>
                </a:solidFill>
              </a:defRPr>
            </a:lvl6pPr>
            <a:lvl7pPr lvl="6" algn="ctr" rtl="0">
              <a:spcBef>
                <a:spcPts val="0"/>
              </a:spcBef>
              <a:spcAft>
                <a:spcPts val="0"/>
              </a:spcAft>
              <a:buClr>
                <a:schemeClr val="accent1"/>
              </a:buClr>
              <a:buSzPts val="1100"/>
              <a:buNone/>
              <a:defRPr sz="1100">
                <a:solidFill>
                  <a:schemeClr val="accent1"/>
                </a:solidFill>
              </a:defRPr>
            </a:lvl7pPr>
            <a:lvl8pPr lvl="7" algn="ctr" rtl="0">
              <a:spcBef>
                <a:spcPts val="0"/>
              </a:spcBef>
              <a:spcAft>
                <a:spcPts val="0"/>
              </a:spcAft>
              <a:buClr>
                <a:schemeClr val="accent1"/>
              </a:buClr>
              <a:buSzPts val="1100"/>
              <a:buNone/>
              <a:defRPr sz="1100">
                <a:solidFill>
                  <a:schemeClr val="accent1"/>
                </a:solidFill>
              </a:defRPr>
            </a:lvl8pPr>
            <a:lvl9pPr lvl="8" algn="ctr" rtl="0">
              <a:spcBef>
                <a:spcPts val="0"/>
              </a:spcBef>
              <a:spcAft>
                <a:spcPts val="0"/>
              </a:spcAft>
              <a:buClr>
                <a:schemeClr val="accent1"/>
              </a:buClr>
              <a:buSzPts val="1100"/>
              <a:buNone/>
              <a:defRPr sz="11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CUSTOM_14">
    <p:bg>
      <p:bgPr>
        <a:noFill/>
        <a:effectLst/>
      </p:bgPr>
    </p:bg>
    <p:spTree>
      <p:nvGrpSpPr>
        <p:cNvPr id="1" name="Shape 11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2800"/>
              <a:buFont typeface="Pathway Gothic One"/>
              <a:buNone/>
              <a:defRPr sz="2800">
                <a:solidFill>
                  <a:schemeClr val="accent2"/>
                </a:solidFill>
                <a:latin typeface="Pathway Gothic One"/>
                <a:ea typeface="Pathway Gothic One"/>
                <a:cs typeface="Pathway Gothic One"/>
                <a:sym typeface="Pathway Gothic One"/>
              </a:defRPr>
            </a:lvl1pPr>
            <a:lvl2pPr lvl="1" rtl="0">
              <a:spcBef>
                <a:spcPts val="0"/>
              </a:spcBef>
              <a:spcAft>
                <a:spcPts val="0"/>
              </a:spcAft>
              <a:buClr>
                <a:schemeClr val="accent2"/>
              </a:buClr>
              <a:buSzPts val="2800"/>
              <a:buFont typeface="Anton"/>
              <a:buNone/>
              <a:defRPr sz="2800">
                <a:solidFill>
                  <a:schemeClr val="accent2"/>
                </a:solidFill>
                <a:latin typeface="Anton"/>
                <a:ea typeface="Anton"/>
                <a:cs typeface="Anton"/>
                <a:sym typeface="Anton"/>
              </a:defRPr>
            </a:lvl2pPr>
            <a:lvl3pPr lvl="2" rtl="0">
              <a:spcBef>
                <a:spcPts val="0"/>
              </a:spcBef>
              <a:spcAft>
                <a:spcPts val="0"/>
              </a:spcAft>
              <a:buClr>
                <a:schemeClr val="accent2"/>
              </a:buClr>
              <a:buSzPts val="2800"/>
              <a:buFont typeface="Anton"/>
              <a:buNone/>
              <a:defRPr sz="2800">
                <a:solidFill>
                  <a:schemeClr val="accent2"/>
                </a:solidFill>
                <a:latin typeface="Anton"/>
                <a:ea typeface="Anton"/>
                <a:cs typeface="Anton"/>
                <a:sym typeface="Anton"/>
              </a:defRPr>
            </a:lvl3pPr>
            <a:lvl4pPr lvl="3" rtl="0">
              <a:spcBef>
                <a:spcPts val="0"/>
              </a:spcBef>
              <a:spcAft>
                <a:spcPts val="0"/>
              </a:spcAft>
              <a:buClr>
                <a:schemeClr val="accent2"/>
              </a:buClr>
              <a:buSzPts val="2800"/>
              <a:buFont typeface="Anton"/>
              <a:buNone/>
              <a:defRPr sz="2800">
                <a:solidFill>
                  <a:schemeClr val="accent2"/>
                </a:solidFill>
                <a:latin typeface="Anton"/>
                <a:ea typeface="Anton"/>
                <a:cs typeface="Anton"/>
                <a:sym typeface="Anton"/>
              </a:defRPr>
            </a:lvl4pPr>
            <a:lvl5pPr lvl="4" rtl="0">
              <a:spcBef>
                <a:spcPts val="0"/>
              </a:spcBef>
              <a:spcAft>
                <a:spcPts val="0"/>
              </a:spcAft>
              <a:buClr>
                <a:schemeClr val="accent2"/>
              </a:buClr>
              <a:buSzPts val="2800"/>
              <a:buFont typeface="Anton"/>
              <a:buNone/>
              <a:defRPr sz="2800">
                <a:solidFill>
                  <a:schemeClr val="accent2"/>
                </a:solidFill>
                <a:latin typeface="Anton"/>
                <a:ea typeface="Anton"/>
                <a:cs typeface="Anton"/>
                <a:sym typeface="Anton"/>
              </a:defRPr>
            </a:lvl5pPr>
            <a:lvl6pPr lvl="5" rtl="0">
              <a:spcBef>
                <a:spcPts val="0"/>
              </a:spcBef>
              <a:spcAft>
                <a:spcPts val="0"/>
              </a:spcAft>
              <a:buClr>
                <a:schemeClr val="accent2"/>
              </a:buClr>
              <a:buSzPts val="2800"/>
              <a:buFont typeface="Anton"/>
              <a:buNone/>
              <a:defRPr sz="2800">
                <a:solidFill>
                  <a:schemeClr val="accent2"/>
                </a:solidFill>
                <a:latin typeface="Anton"/>
                <a:ea typeface="Anton"/>
                <a:cs typeface="Anton"/>
                <a:sym typeface="Anton"/>
              </a:defRPr>
            </a:lvl6pPr>
            <a:lvl7pPr lvl="6" rtl="0">
              <a:spcBef>
                <a:spcPts val="0"/>
              </a:spcBef>
              <a:spcAft>
                <a:spcPts val="0"/>
              </a:spcAft>
              <a:buClr>
                <a:schemeClr val="accent2"/>
              </a:buClr>
              <a:buSzPts val="2800"/>
              <a:buFont typeface="Anton"/>
              <a:buNone/>
              <a:defRPr sz="2800">
                <a:solidFill>
                  <a:schemeClr val="accent2"/>
                </a:solidFill>
                <a:latin typeface="Anton"/>
                <a:ea typeface="Anton"/>
                <a:cs typeface="Anton"/>
                <a:sym typeface="Anton"/>
              </a:defRPr>
            </a:lvl7pPr>
            <a:lvl8pPr lvl="7" rtl="0">
              <a:spcBef>
                <a:spcPts val="0"/>
              </a:spcBef>
              <a:spcAft>
                <a:spcPts val="0"/>
              </a:spcAft>
              <a:buClr>
                <a:schemeClr val="accent2"/>
              </a:buClr>
              <a:buSzPts val="2800"/>
              <a:buFont typeface="Anton"/>
              <a:buNone/>
              <a:defRPr sz="2800">
                <a:solidFill>
                  <a:schemeClr val="accent2"/>
                </a:solidFill>
                <a:latin typeface="Anton"/>
                <a:ea typeface="Anton"/>
                <a:cs typeface="Anton"/>
                <a:sym typeface="Anton"/>
              </a:defRPr>
            </a:lvl8pPr>
            <a:lvl9pPr lvl="8" rtl="0">
              <a:spcBef>
                <a:spcPts val="0"/>
              </a:spcBef>
              <a:spcAft>
                <a:spcPts val="0"/>
              </a:spcAft>
              <a:buClr>
                <a:schemeClr val="accent2"/>
              </a:buClr>
              <a:buSzPts val="2800"/>
              <a:buFont typeface="Anton"/>
              <a:buNone/>
              <a:defRPr sz="2800">
                <a:solidFill>
                  <a:schemeClr val="accent2"/>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2"/>
              </a:buClr>
              <a:buSzPts val="1200"/>
              <a:buFont typeface="Antic"/>
              <a:buChar char="●"/>
              <a:defRPr sz="1200">
                <a:solidFill>
                  <a:schemeClr val="accent2"/>
                </a:solidFill>
                <a:latin typeface="Antic"/>
                <a:ea typeface="Antic"/>
                <a:cs typeface="Antic"/>
                <a:sym typeface="Antic"/>
              </a:defRPr>
            </a:lvl1pPr>
            <a:lvl2pPr marL="914400" lvl="1" indent="-304800" rtl="0">
              <a:lnSpc>
                <a:spcPct val="115000"/>
              </a:lnSpc>
              <a:spcBef>
                <a:spcPts val="1600"/>
              </a:spcBef>
              <a:spcAft>
                <a:spcPts val="0"/>
              </a:spcAft>
              <a:buClr>
                <a:schemeClr val="accent2"/>
              </a:buClr>
              <a:buSzPts val="1200"/>
              <a:buFont typeface="Antic"/>
              <a:buChar char="○"/>
              <a:defRPr sz="1200">
                <a:solidFill>
                  <a:schemeClr val="accent2"/>
                </a:solidFill>
                <a:latin typeface="Antic"/>
                <a:ea typeface="Antic"/>
                <a:cs typeface="Antic"/>
                <a:sym typeface="Antic"/>
              </a:defRPr>
            </a:lvl2pPr>
            <a:lvl3pPr marL="1371600" lvl="2" indent="-304800" rtl="0">
              <a:lnSpc>
                <a:spcPct val="115000"/>
              </a:lnSpc>
              <a:spcBef>
                <a:spcPts val="1600"/>
              </a:spcBef>
              <a:spcAft>
                <a:spcPts val="0"/>
              </a:spcAft>
              <a:buClr>
                <a:schemeClr val="accent2"/>
              </a:buClr>
              <a:buSzPts val="1200"/>
              <a:buFont typeface="Antic"/>
              <a:buChar char="■"/>
              <a:defRPr sz="1200">
                <a:solidFill>
                  <a:schemeClr val="accent2"/>
                </a:solidFill>
                <a:latin typeface="Antic"/>
                <a:ea typeface="Antic"/>
                <a:cs typeface="Antic"/>
                <a:sym typeface="Antic"/>
              </a:defRPr>
            </a:lvl3pPr>
            <a:lvl4pPr marL="1828800" lvl="3" indent="-304800" rtl="0">
              <a:lnSpc>
                <a:spcPct val="115000"/>
              </a:lnSpc>
              <a:spcBef>
                <a:spcPts val="1600"/>
              </a:spcBef>
              <a:spcAft>
                <a:spcPts val="0"/>
              </a:spcAft>
              <a:buClr>
                <a:schemeClr val="accent2"/>
              </a:buClr>
              <a:buSzPts val="1200"/>
              <a:buFont typeface="Antic"/>
              <a:buChar char="●"/>
              <a:defRPr sz="1200">
                <a:solidFill>
                  <a:schemeClr val="accent2"/>
                </a:solidFill>
                <a:latin typeface="Antic"/>
                <a:ea typeface="Antic"/>
                <a:cs typeface="Antic"/>
                <a:sym typeface="Antic"/>
              </a:defRPr>
            </a:lvl4pPr>
            <a:lvl5pPr marL="2286000" lvl="4" indent="-304800" rtl="0">
              <a:lnSpc>
                <a:spcPct val="115000"/>
              </a:lnSpc>
              <a:spcBef>
                <a:spcPts val="1600"/>
              </a:spcBef>
              <a:spcAft>
                <a:spcPts val="0"/>
              </a:spcAft>
              <a:buClr>
                <a:schemeClr val="accent2"/>
              </a:buClr>
              <a:buSzPts val="1200"/>
              <a:buFont typeface="Antic"/>
              <a:buChar char="○"/>
              <a:defRPr sz="1200">
                <a:solidFill>
                  <a:schemeClr val="accent2"/>
                </a:solidFill>
                <a:latin typeface="Antic"/>
                <a:ea typeface="Antic"/>
                <a:cs typeface="Antic"/>
                <a:sym typeface="Antic"/>
              </a:defRPr>
            </a:lvl5pPr>
            <a:lvl6pPr marL="2743200" lvl="5" indent="-304800" rtl="0">
              <a:lnSpc>
                <a:spcPct val="115000"/>
              </a:lnSpc>
              <a:spcBef>
                <a:spcPts val="1600"/>
              </a:spcBef>
              <a:spcAft>
                <a:spcPts val="0"/>
              </a:spcAft>
              <a:buClr>
                <a:schemeClr val="accent2"/>
              </a:buClr>
              <a:buSzPts val="1200"/>
              <a:buFont typeface="Antic"/>
              <a:buChar char="■"/>
              <a:defRPr sz="1200">
                <a:solidFill>
                  <a:schemeClr val="accent2"/>
                </a:solidFill>
                <a:latin typeface="Antic"/>
                <a:ea typeface="Antic"/>
                <a:cs typeface="Antic"/>
                <a:sym typeface="Antic"/>
              </a:defRPr>
            </a:lvl6pPr>
            <a:lvl7pPr marL="3200400" lvl="6" indent="-304800" rtl="0">
              <a:lnSpc>
                <a:spcPct val="115000"/>
              </a:lnSpc>
              <a:spcBef>
                <a:spcPts val="1600"/>
              </a:spcBef>
              <a:spcAft>
                <a:spcPts val="0"/>
              </a:spcAft>
              <a:buClr>
                <a:schemeClr val="accent2"/>
              </a:buClr>
              <a:buSzPts val="1200"/>
              <a:buFont typeface="Antic"/>
              <a:buChar char="●"/>
              <a:defRPr sz="1200">
                <a:solidFill>
                  <a:schemeClr val="accent2"/>
                </a:solidFill>
                <a:latin typeface="Antic"/>
                <a:ea typeface="Antic"/>
                <a:cs typeface="Antic"/>
                <a:sym typeface="Antic"/>
              </a:defRPr>
            </a:lvl7pPr>
            <a:lvl8pPr marL="3657600" lvl="7" indent="-304800" rtl="0">
              <a:lnSpc>
                <a:spcPct val="115000"/>
              </a:lnSpc>
              <a:spcBef>
                <a:spcPts val="1600"/>
              </a:spcBef>
              <a:spcAft>
                <a:spcPts val="0"/>
              </a:spcAft>
              <a:buClr>
                <a:schemeClr val="accent2"/>
              </a:buClr>
              <a:buSzPts val="1200"/>
              <a:buFont typeface="Antic"/>
              <a:buChar char="○"/>
              <a:defRPr sz="1200">
                <a:solidFill>
                  <a:schemeClr val="accent2"/>
                </a:solidFill>
                <a:latin typeface="Antic"/>
                <a:ea typeface="Antic"/>
                <a:cs typeface="Antic"/>
                <a:sym typeface="Antic"/>
              </a:defRPr>
            </a:lvl8pPr>
            <a:lvl9pPr marL="4114800" lvl="8" indent="-304800" rtl="0">
              <a:lnSpc>
                <a:spcPct val="115000"/>
              </a:lnSpc>
              <a:spcBef>
                <a:spcPts val="1600"/>
              </a:spcBef>
              <a:spcAft>
                <a:spcPts val="1600"/>
              </a:spcAft>
              <a:buClr>
                <a:schemeClr val="accent2"/>
              </a:buClr>
              <a:buSzPts val="1200"/>
              <a:buFont typeface="Antic"/>
              <a:buChar char="■"/>
              <a:defRPr sz="1200">
                <a:solidFill>
                  <a:schemeClr val="accent2"/>
                </a:solidFill>
                <a:latin typeface="Antic"/>
                <a:ea typeface="Antic"/>
                <a:cs typeface="Antic"/>
                <a:sym typeface="Ant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8" r:id="rId3"/>
    <p:sldLayoutId id="214748366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Google Shape;128;p22">
            <a:extLst>
              <a:ext uri="{FF2B5EF4-FFF2-40B4-BE49-F238E27FC236}">
                <a16:creationId xmlns:a16="http://schemas.microsoft.com/office/drawing/2014/main" id="{CEE4EA5F-EC13-4693-8106-6A202A51C792}"/>
              </a:ext>
            </a:extLst>
          </p:cNvPr>
          <p:cNvSpPr/>
          <p:nvPr/>
        </p:nvSpPr>
        <p:spPr>
          <a:xfrm>
            <a:off x="4709160" y="298906"/>
            <a:ext cx="4209030" cy="3945434"/>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720000" y="1366800"/>
            <a:ext cx="5195100" cy="24099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txBox="1">
            <a:spLocks noGrp="1"/>
          </p:cNvSpPr>
          <p:nvPr>
            <p:ph type="ctrTitle"/>
          </p:nvPr>
        </p:nvSpPr>
        <p:spPr>
          <a:xfrm flipH="1">
            <a:off x="868800" y="2236500"/>
            <a:ext cx="3449700" cy="6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accent4"/>
                </a:solidFill>
              </a:rPr>
              <a:t>KCRN </a:t>
            </a:r>
            <a:r>
              <a:rPr lang="es" dirty="0">
                <a:solidFill>
                  <a:srgbClr val="7030A0"/>
                </a:solidFill>
              </a:rPr>
              <a:t>RESEARCH</a:t>
            </a:r>
            <a:endParaRPr dirty="0">
              <a:solidFill>
                <a:srgbClr val="7030A0"/>
              </a:solidFill>
            </a:endParaRPr>
          </a:p>
        </p:txBody>
      </p:sp>
      <p:sp>
        <p:nvSpPr>
          <p:cNvPr id="130" name="Google Shape;130;p22"/>
          <p:cNvSpPr txBox="1">
            <a:spLocks noGrp="1"/>
          </p:cNvSpPr>
          <p:nvPr>
            <p:ph type="subTitle" idx="1"/>
          </p:nvPr>
        </p:nvSpPr>
        <p:spPr>
          <a:xfrm flipH="1">
            <a:off x="868800" y="2764800"/>
            <a:ext cx="3629100" cy="6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i="1" dirty="0"/>
              <a:t>Giving Flexibility to Early Phase Drug Development</a:t>
            </a:r>
            <a:endParaRPr sz="1200" i="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31" name="Google Shape;131;p22"/>
          <p:cNvPicPr preferRelativeResize="0"/>
          <p:nvPr/>
        </p:nvPicPr>
        <p:blipFill rotWithShape="1">
          <a:blip r:embed="rId3"/>
          <a:srcRect l="28124" r="-1"/>
          <a:stretch/>
        </p:blipFill>
        <p:spPr>
          <a:xfrm flipH="1">
            <a:off x="4476960" y="500972"/>
            <a:ext cx="4206240" cy="3945434"/>
          </a:xfrm>
          <a:prstGeom prst="rect">
            <a:avLst/>
          </a:prstGeom>
          <a:noFill/>
          <a:ln>
            <a:noFill/>
          </a:ln>
        </p:spPr>
      </p:pic>
      <p:sp>
        <p:nvSpPr>
          <p:cNvPr id="133" name="Google Shape;133;p22"/>
          <p:cNvSpPr/>
          <p:nvPr/>
        </p:nvSpPr>
        <p:spPr>
          <a:xfrm rot="-5400000">
            <a:off x="7045325" y="3797250"/>
            <a:ext cx="499800" cy="16125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a:off x="4217080" y="697094"/>
            <a:ext cx="354920" cy="282812"/>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rot="5400000">
            <a:off x="183150" y="2252250"/>
            <a:ext cx="1073700" cy="2976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p22">
            <a:extLst>
              <a:ext uri="{FF2B5EF4-FFF2-40B4-BE49-F238E27FC236}">
                <a16:creationId xmlns:a16="http://schemas.microsoft.com/office/drawing/2014/main" id="{4BC47F75-5555-2945-B69E-109D3D1B8DCD}"/>
              </a:ext>
            </a:extLst>
          </p:cNvPr>
          <p:cNvSpPr txBox="1">
            <a:spLocks/>
          </p:cNvSpPr>
          <p:nvPr/>
        </p:nvSpPr>
        <p:spPr>
          <a:xfrm flipH="1">
            <a:off x="689400" y="4088573"/>
            <a:ext cx="3629100" cy="806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1pPr>
            <a:lvl2pPr marL="914400" marR="0" lvl="1"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2pPr>
            <a:lvl3pPr marL="1371600" marR="0" lvl="2"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3pPr>
            <a:lvl4pPr marL="1828800" marR="0" lvl="3"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4pPr>
            <a:lvl5pPr marL="2286000" marR="0" lvl="4"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5pPr>
            <a:lvl6pPr marL="2743200" marR="0" lvl="5"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6pPr>
            <a:lvl7pPr marL="3200400" marR="0" lvl="6"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7pPr>
            <a:lvl8pPr marL="3657600" marR="0" lvl="7"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8pPr>
            <a:lvl9pPr marL="4114800" marR="0" lvl="8" indent="-304800" algn="l" rtl="0">
              <a:lnSpc>
                <a:spcPct val="100000"/>
              </a:lnSpc>
              <a:spcBef>
                <a:spcPts val="0"/>
              </a:spcBef>
              <a:spcAft>
                <a:spcPts val="0"/>
              </a:spcAft>
              <a:buClr>
                <a:schemeClr val="accent2"/>
              </a:buClr>
              <a:buSzPts val="1400"/>
              <a:buFont typeface="Antic"/>
              <a:buNone/>
              <a:defRPr sz="1400" b="0" i="0" u="none" strike="noStrike" cap="none">
                <a:solidFill>
                  <a:schemeClr val="accent2"/>
                </a:solidFill>
                <a:latin typeface="Antic"/>
                <a:ea typeface="Antic"/>
                <a:cs typeface="Antic"/>
                <a:sym typeface="Antic"/>
              </a:defRPr>
            </a:lvl9pPr>
          </a:lstStyle>
          <a:p>
            <a:pPr marL="0" indent="0" algn="ctr">
              <a:lnSpc>
                <a:spcPct val="120000"/>
              </a:lnSpc>
            </a:pPr>
            <a:r>
              <a:rPr lang="en-US" sz="1800" b="1" dirty="0"/>
              <a:t>Joseph Hong</a:t>
            </a:r>
          </a:p>
          <a:p>
            <a:pPr marL="0" indent="0" algn="ctr">
              <a:lnSpc>
                <a:spcPct val="120000"/>
              </a:lnSpc>
            </a:pPr>
            <a:r>
              <a:rPr lang="en-US" sz="1600" dirty="0"/>
              <a:t>Business Development Manager</a:t>
            </a:r>
          </a:p>
          <a:p>
            <a:pPr marL="0" indent="0" algn="ctr">
              <a:lnSpc>
                <a:spcPct val="120000"/>
              </a:lnSpc>
            </a:pPr>
            <a:endParaRPr lang="en-US" dirty="0"/>
          </a:p>
          <a:p>
            <a:pPr marL="0" indent="0" algn="ctr">
              <a:lnSpc>
                <a:spcPct val="120000"/>
              </a:lnSpc>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94" name="Google Shape;494;p31"/>
          <p:cNvSpPr/>
          <p:nvPr/>
        </p:nvSpPr>
        <p:spPr>
          <a:xfrm>
            <a:off x="8424000" y="-35700"/>
            <a:ext cx="930600" cy="5757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06475" y="4117725"/>
            <a:ext cx="453000" cy="5757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9;p22">
            <a:extLst>
              <a:ext uri="{FF2B5EF4-FFF2-40B4-BE49-F238E27FC236}">
                <a16:creationId xmlns:a16="http://schemas.microsoft.com/office/drawing/2014/main" id="{E45940C4-A925-4344-AE52-791C1654518F}"/>
              </a:ext>
            </a:extLst>
          </p:cNvPr>
          <p:cNvSpPr txBox="1">
            <a:spLocks/>
          </p:cNvSpPr>
          <p:nvPr/>
        </p:nvSpPr>
        <p:spPr>
          <a:xfrm flipH="1">
            <a:off x="423412" y="170771"/>
            <a:ext cx="3449700" cy="670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hway Gothic One"/>
              <a:buNone/>
              <a:defRPr sz="3000" b="0" i="0" u="none" strike="noStrike" cap="none">
                <a:solidFill>
                  <a:schemeClr val="accent1"/>
                </a:solidFill>
                <a:latin typeface="Pathway Gothic One"/>
                <a:ea typeface="Pathway Gothic One"/>
                <a:cs typeface="Pathway Gothic One"/>
                <a:sym typeface="Pathway Gothic One"/>
              </a:defRPr>
            </a:lvl1pPr>
            <a:lvl2pPr marR="0" lvl="1"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2pPr>
            <a:lvl3pPr marR="0" lvl="2"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3pPr>
            <a:lvl4pPr marR="0" lvl="3"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4pPr>
            <a:lvl5pPr marR="0" lvl="4"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5pPr>
            <a:lvl6pPr marR="0" lvl="5"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6pPr>
            <a:lvl7pPr marR="0" lvl="6"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7pPr>
            <a:lvl8pPr marR="0" lvl="7"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8pPr>
            <a:lvl9pPr marR="0" lvl="8"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9pPr>
          </a:lstStyle>
          <a:p>
            <a:r>
              <a:rPr lang="en-US" dirty="0">
                <a:solidFill>
                  <a:schemeClr val="accent4"/>
                </a:solidFill>
              </a:rPr>
              <a:t>KCRN </a:t>
            </a:r>
            <a:r>
              <a:rPr lang="en-US" dirty="0">
                <a:solidFill>
                  <a:srgbClr val="7030A0"/>
                </a:solidFill>
              </a:rPr>
              <a:t>RESEARCH</a:t>
            </a:r>
          </a:p>
        </p:txBody>
      </p:sp>
      <p:sp>
        <p:nvSpPr>
          <p:cNvPr id="79" name="Google Shape;170;p24">
            <a:extLst>
              <a:ext uri="{FF2B5EF4-FFF2-40B4-BE49-F238E27FC236}">
                <a16:creationId xmlns:a16="http://schemas.microsoft.com/office/drawing/2014/main" id="{9C9F0C6A-F2B3-E648-8D75-1EC2FE965928}"/>
              </a:ext>
            </a:extLst>
          </p:cNvPr>
          <p:cNvSpPr txBox="1">
            <a:spLocks/>
          </p:cNvSpPr>
          <p:nvPr/>
        </p:nvSpPr>
        <p:spPr>
          <a:xfrm>
            <a:off x="423412" y="1087772"/>
            <a:ext cx="8341165" cy="352286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000"/>
              </a:lnSpc>
              <a:buClr>
                <a:schemeClr val="dk1"/>
              </a:buClr>
              <a:buSzPts val="1100"/>
            </a:pPr>
            <a:r>
              <a:rPr lang="en-US" sz="1800" b="1" dirty="0">
                <a:solidFill>
                  <a:schemeClr val="accent4"/>
                </a:solidFill>
              </a:rPr>
              <a:t>KCRN</a:t>
            </a:r>
            <a:r>
              <a:rPr lang="en-US" sz="1800" dirty="0">
                <a:solidFill>
                  <a:schemeClr val="dk1"/>
                </a:solidFill>
              </a:rPr>
              <a:t> </a:t>
            </a:r>
            <a:r>
              <a:rPr lang="en-US" sz="1800" dirty="0">
                <a:solidFill>
                  <a:schemeClr val="bg2"/>
                </a:solidFill>
              </a:rPr>
              <a:t>Research is a clinical CRO (Contract Research Organization) that is committed to providing clinical and regulatory services to small and mid-size pharmaceutical/biotech companies looking for a strategic and effective approach to early phase drug development.</a:t>
            </a:r>
          </a:p>
          <a:p>
            <a:pPr>
              <a:lnSpc>
                <a:spcPct val="114000"/>
              </a:lnSpc>
              <a:buClr>
                <a:schemeClr val="dk1"/>
              </a:buClr>
              <a:buSzPts val="1100"/>
            </a:pPr>
            <a:endParaRPr lang="en-US" sz="1800" dirty="0">
              <a:solidFill>
                <a:schemeClr val="bg2"/>
              </a:solidFill>
            </a:endParaRPr>
          </a:p>
          <a:p>
            <a:pPr>
              <a:lnSpc>
                <a:spcPct val="114000"/>
              </a:lnSpc>
              <a:buClr>
                <a:schemeClr val="dk1"/>
              </a:buClr>
              <a:buSzPts val="1100"/>
            </a:pPr>
            <a:r>
              <a:rPr lang="en-US" sz="1800" dirty="0">
                <a:solidFill>
                  <a:schemeClr val="dk1"/>
                </a:solidFill>
              </a:rPr>
              <a:t>As of today, </a:t>
            </a:r>
            <a:r>
              <a:rPr lang="en-US" sz="1800" b="1" dirty="0">
                <a:solidFill>
                  <a:srgbClr val="7030A0"/>
                </a:solidFill>
              </a:rPr>
              <a:t>KCRN</a:t>
            </a:r>
            <a:r>
              <a:rPr lang="en-US" sz="1800" b="1" dirty="0">
                <a:solidFill>
                  <a:schemeClr val="bg2"/>
                </a:solidFill>
              </a:rPr>
              <a:t>…</a:t>
            </a:r>
            <a:r>
              <a:rPr lang="en-US" sz="1800" dirty="0">
                <a:solidFill>
                  <a:schemeClr val="bg2"/>
                </a:solidFill>
              </a:rPr>
              <a:t> </a:t>
            </a:r>
          </a:p>
          <a:p>
            <a:pPr marL="285750" indent="-285750">
              <a:lnSpc>
                <a:spcPct val="114000"/>
              </a:lnSpc>
              <a:buClr>
                <a:schemeClr val="accent4"/>
              </a:buClr>
              <a:buSzPts val="1100"/>
              <a:buFont typeface="Wingdings" pitchFamily="2" charset="2"/>
              <a:buChar char="q"/>
            </a:pPr>
            <a:r>
              <a:rPr lang="en-US" sz="1800" dirty="0">
                <a:solidFill>
                  <a:schemeClr val="bg2"/>
                </a:solidFill>
              </a:rPr>
              <a:t>Has 28 full-time employees</a:t>
            </a:r>
          </a:p>
          <a:p>
            <a:pPr marL="285750" indent="-285750">
              <a:lnSpc>
                <a:spcPct val="114000"/>
              </a:lnSpc>
              <a:buClr>
                <a:schemeClr val="accent4"/>
              </a:buClr>
              <a:buSzPts val="1100"/>
              <a:buFont typeface="Wingdings" pitchFamily="2" charset="2"/>
              <a:buChar char="q"/>
            </a:pPr>
            <a:r>
              <a:rPr lang="en-US" sz="1800" dirty="0">
                <a:solidFill>
                  <a:schemeClr val="bg2"/>
                </a:solidFill>
              </a:rPr>
              <a:t>Works with about 20 pharmaceutical/biotech companies</a:t>
            </a:r>
          </a:p>
          <a:p>
            <a:pPr marL="285750" indent="-285750">
              <a:lnSpc>
                <a:spcPct val="114000"/>
              </a:lnSpc>
              <a:buClr>
                <a:schemeClr val="accent4"/>
              </a:buClr>
              <a:buSzPts val="1100"/>
              <a:buFont typeface="Wingdings" pitchFamily="2" charset="2"/>
              <a:buChar char="q"/>
            </a:pPr>
            <a:r>
              <a:rPr lang="en-US" sz="1800" dirty="0">
                <a:solidFill>
                  <a:schemeClr val="bg2"/>
                </a:solidFill>
              </a:rPr>
              <a:t>Currently Managing 7 clinical trials </a:t>
            </a:r>
          </a:p>
          <a:p>
            <a:pPr marL="285750" indent="-285750">
              <a:lnSpc>
                <a:spcPct val="114000"/>
              </a:lnSpc>
              <a:buClr>
                <a:schemeClr val="accent4"/>
              </a:buClr>
              <a:buSzPts val="1100"/>
              <a:buFont typeface="Wingdings" pitchFamily="2" charset="2"/>
              <a:buChar char="q"/>
            </a:pPr>
            <a:r>
              <a:rPr lang="en-US" sz="1800" dirty="0">
                <a:solidFill>
                  <a:schemeClr val="bg2"/>
                </a:solidFill>
              </a:rPr>
              <a:t>Currently Preparing 5 IND packages</a:t>
            </a:r>
          </a:p>
        </p:txBody>
      </p:sp>
      <p:pic>
        <p:nvPicPr>
          <p:cNvPr id="18" name="Picture 17" descr="A close up of a sign&#10;&#10;Description automatically generated">
            <a:extLst>
              <a:ext uri="{FF2B5EF4-FFF2-40B4-BE49-F238E27FC236}">
                <a16:creationId xmlns:a16="http://schemas.microsoft.com/office/drawing/2014/main" id="{93E082DF-762A-D841-B53E-3CA00AE33164}"/>
              </a:ext>
            </a:extLst>
          </p:cNvPr>
          <p:cNvPicPr>
            <a:picLocks noChangeAspect="1"/>
          </p:cNvPicPr>
          <p:nvPr/>
        </p:nvPicPr>
        <p:blipFill>
          <a:blip r:embed="rId3">
            <a:alphaModFix amt="20000"/>
          </a:blip>
          <a:stretch>
            <a:fillRect/>
          </a:stretch>
        </p:blipFill>
        <p:spPr>
          <a:xfrm>
            <a:off x="1547757" y="1546272"/>
            <a:ext cx="6347604" cy="2605859"/>
          </a:xfrm>
          <a:prstGeom prst="rect">
            <a:avLst/>
          </a:prstGeom>
          <a:noFill/>
        </p:spPr>
      </p:pic>
    </p:spTree>
    <p:extLst>
      <p:ext uri="{BB962C8B-B14F-4D97-AF65-F5344CB8AC3E}">
        <p14:creationId xmlns:p14="http://schemas.microsoft.com/office/powerpoint/2010/main" val="108195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94" name="Google Shape;494;p31"/>
          <p:cNvSpPr/>
          <p:nvPr/>
        </p:nvSpPr>
        <p:spPr>
          <a:xfrm>
            <a:off x="8424000" y="-35700"/>
            <a:ext cx="930600" cy="5757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06475" y="4117725"/>
            <a:ext cx="453000" cy="5757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9;p22">
            <a:extLst>
              <a:ext uri="{FF2B5EF4-FFF2-40B4-BE49-F238E27FC236}">
                <a16:creationId xmlns:a16="http://schemas.microsoft.com/office/drawing/2014/main" id="{E45940C4-A925-4344-AE52-791C1654518F}"/>
              </a:ext>
            </a:extLst>
          </p:cNvPr>
          <p:cNvSpPr txBox="1">
            <a:spLocks/>
          </p:cNvSpPr>
          <p:nvPr/>
        </p:nvSpPr>
        <p:spPr>
          <a:xfrm flipH="1">
            <a:off x="423412" y="170771"/>
            <a:ext cx="3449700" cy="670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hway Gothic One"/>
              <a:buNone/>
              <a:defRPr sz="3000" b="0" i="0" u="none" strike="noStrike" cap="none">
                <a:solidFill>
                  <a:schemeClr val="accent1"/>
                </a:solidFill>
                <a:latin typeface="Pathway Gothic One"/>
                <a:ea typeface="Pathway Gothic One"/>
                <a:cs typeface="Pathway Gothic One"/>
                <a:sym typeface="Pathway Gothic One"/>
              </a:defRPr>
            </a:lvl1pPr>
            <a:lvl2pPr marR="0" lvl="1"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2pPr>
            <a:lvl3pPr marR="0" lvl="2"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3pPr>
            <a:lvl4pPr marR="0" lvl="3"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4pPr>
            <a:lvl5pPr marR="0" lvl="4"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5pPr>
            <a:lvl6pPr marR="0" lvl="5"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6pPr>
            <a:lvl7pPr marR="0" lvl="6"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7pPr>
            <a:lvl8pPr marR="0" lvl="7"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8pPr>
            <a:lvl9pPr marR="0" lvl="8"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9pPr>
          </a:lstStyle>
          <a:p>
            <a:r>
              <a:rPr lang="en-US" dirty="0">
                <a:solidFill>
                  <a:schemeClr val="accent4"/>
                </a:solidFill>
              </a:rPr>
              <a:t>KCRN </a:t>
            </a:r>
            <a:r>
              <a:rPr lang="en-US" dirty="0">
                <a:solidFill>
                  <a:srgbClr val="7030A0"/>
                </a:solidFill>
              </a:rPr>
              <a:t>HISTORY</a:t>
            </a:r>
          </a:p>
        </p:txBody>
      </p:sp>
      <p:sp>
        <p:nvSpPr>
          <p:cNvPr id="79" name="Google Shape;170;p24">
            <a:extLst>
              <a:ext uri="{FF2B5EF4-FFF2-40B4-BE49-F238E27FC236}">
                <a16:creationId xmlns:a16="http://schemas.microsoft.com/office/drawing/2014/main" id="{9C9F0C6A-F2B3-E648-8D75-1EC2FE965928}"/>
              </a:ext>
            </a:extLst>
          </p:cNvPr>
          <p:cNvSpPr txBox="1">
            <a:spLocks/>
          </p:cNvSpPr>
          <p:nvPr/>
        </p:nvSpPr>
        <p:spPr>
          <a:xfrm>
            <a:off x="423412" y="1064129"/>
            <a:ext cx="8341165" cy="39085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11213" indent="-811213">
              <a:lnSpc>
                <a:spcPct val="110000"/>
              </a:lnSpc>
              <a:buClr>
                <a:schemeClr val="dk1"/>
              </a:buClr>
              <a:buSzPts val="1100"/>
            </a:pPr>
            <a:r>
              <a:rPr lang="en-US" sz="1600" dirty="0">
                <a:solidFill>
                  <a:schemeClr val="accent4"/>
                </a:solidFill>
              </a:rPr>
              <a:t>2012</a:t>
            </a:r>
            <a:r>
              <a:rPr lang="en-US" sz="1600" dirty="0">
                <a:solidFill>
                  <a:schemeClr val="dk1"/>
                </a:solidFill>
              </a:rPr>
              <a:t>	</a:t>
            </a:r>
            <a:r>
              <a:rPr lang="en-US" sz="1600" dirty="0">
                <a:solidFill>
                  <a:schemeClr val="bg2"/>
                </a:solidFill>
              </a:rPr>
              <a:t>Founded as a clinical &amp; regulatory agent service company</a:t>
            </a:r>
          </a:p>
          <a:p>
            <a:pPr marL="811213" indent="-811213">
              <a:lnSpc>
                <a:spcPct val="110000"/>
              </a:lnSpc>
              <a:buClr>
                <a:schemeClr val="dk1"/>
              </a:buClr>
              <a:buSzPts val="1100"/>
            </a:pPr>
            <a:r>
              <a:rPr lang="en-US" sz="1600" dirty="0">
                <a:solidFill>
                  <a:schemeClr val="bg2"/>
                </a:solidFill>
              </a:rPr>
              <a:t>	Germantown Innovation Center (20271 Goldenrod Lane 2F, Germantown, MD)</a:t>
            </a:r>
          </a:p>
          <a:p>
            <a:pPr marL="811213" indent="-811213">
              <a:lnSpc>
                <a:spcPct val="110000"/>
              </a:lnSpc>
              <a:buClr>
                <a:schemeClr val="dk1"/>
              </a:buClr>
              <a:buSzPts val="1100"/>
            </a:pPr>
            <a:endParaRPr lang="en-US" sz="800" dirty="0">
              <a:solidFill>
                <a:schemeClr val="dk1"/>
              </a:solidFill>
            </a:endParaRPr>
          </a:p>
          <a:p>
            <a:pPr marL="811213" indent="-811213">
              <a:lnSpc>
                <a:spcPct val="110000"/>
              </a:lnSpc>
              <a:buClr>
                <a:schemeClr val="dk1"/>
              </a:buClr>
              <a:buSzPts val="1100"/>
            </a:pPr>
            <a:r>
              <a:rPr lang="en-US" sz="1600" dirty="0">
                <a:solidFill>
                  <a:srgbClr val="7030A0"/>
                </a:solidFill>
              </a:rPr>
              <a:t>2014</a:t>
            </a:r>
            <a:r>
              <a:rPr lang="en-US" sz="1600" dirty="0">
                <a:solidFill>
                  <a:schemeClr val="dk1"/>
                </a:solidFill>
              </a:rPr>
              <a:t>	</a:t>
            </a:r>
            <a:r>
              <a:rPr lang="en-US" sz="1600" dirty="0">
                <a:solidFill>
                  <a:schemeClr val="bg2"/>
                </a:solidFill>
              </a:rPr>
              <a:t>Started full CRO services </a:t>
            </a:r>
            <a:endParaRPr lang="en-US" sz="1600" dirty="0">
              <a:solidFill>
                <a:schemeClr val="dk1"/>
              </a:solidFill>
            </a:endParaRPr>
          </a:p>
          <a:p>
            <a:pPr marL="811213" indent="-811213">
              <a:lnSpc>
                <a:spcPct val="110000"/>
              </a:lnSpc>
              <a:buClr>
                <a:schemeClr val="dk1"/>
              </a:buClr>
              <a:buSzPts val="1100"/>
            </a:pPr>
            <a:r>
              <a:rPr lang="en-US" sz="1600" dirty="0">
                <a:solidFill>
                  <a:schemeClr val="dk1"/>
                </a:solidFill>
              </a:rPr>
              <a:t>	</a:t>
            </a:r>
            <a:r>
              <a:rPr lang="en-US" sz="1600" dirty="0">
                <a:solidFill>
                  <a:schemeClr val="bg2"/>
                </a:solidFill>
              </a:rPr>
              <a:t>Received ‘</a:t>
            </a:r>
            <a:r>
              <a:rPr lang="en-US" sz="1600" dirty="0" err="1">
                <a:solidFill>
                  <a:schemeClr val="bg2"/>
                </a:solidFill>
              </a:rPr>
              <a:t>ExportMD</a:t>
            </a:r>
            <a:r>
              <a:rPr lang="en-US" sz="1600" dirty="0">
                <a:solidFill>
                  <a:schemeClr val="bg2"/>
                </a:solidFill>
              </a:rPr>
              <a:t> Award’ from Maryland Department of Commerce</a:t>
            </a:r>
          </a:p>
          <a:p>
            <a:pPr marL="811213" indent="-811213">
              <a:lnSpc>
                <a:spcPct val="110000"/>
              </a:lnSpc>
              <a:buClr>
                <a:schemeClr val="dk1"/>
              </a:buClr>
              <a:buSzPts val="1100"/>
            </a:pPr>
            <a:r>
              <a:rPr lang="en-US" sz="1600" dirty="0">
                <a:solidFill>
                  <a:schemeClr val="bg2"/>
                </a:solidFill>
              </a:rPr>
              <a:t>	Won ‘Start Up Business of the Year’ from Montgomery Country</a:t>
            </a:r>
          </a:p>
          <a:p>
            <a:pPr marL="811213" indent="-811213">
              <a:lnSpc>
                <a:spcPct val="110000"/>
              </a:lnSpc>
              <a:buClr>
                <a:schemeClr val="dk1"/>
              </a:buClr>
              <a:buSzPts val="1100"/>
            </a:pPr>
            <a:r>
              <a:rPr lang="en-US" sz="1600" dirty="0">
                <a:solidFill>
                  <a:schemeClr val="bg2"/>
                </a:solidFill>
              </a:rPr>
              <a:t>	</a:t>
            </a:r>
            <a:endParaRPr lang="en-US" sz="800" dirty="0">
              <a:solidFill>
                <a:schemeClr val="dk1"/>
              </a:solidFill>
            </a:endParaRPr>
          </a:p>
          <a:p>
            <a:pPr marL="811213" indent="-811213">
              <a:lnSpc>
                <a:spcPct val="110000"/>
              </a:lnSpc>
              <a:buClr>
                <a:schemeClr val="dk1"/>
              </a:buClr>
              <a:buSzPts val="1100"/>
            </a:pPr>
            <a:r>
              <a:rPr lang="en-US" sz="1600" dirty="0">
                <a:solidFill>
                  <a:schemeClr val="accent4"/>
                </a:solidFill>
              </a:rPr>
              <a:t>2015</a:t>
            </a:r>
            <a:r>
              <a:rPr lang="en-US" sz="1600" dirty="0">
                <a:solidFill>
                  <a:schemeClr val="dk1"/>
                </a:solidFill>
              </a:rPr>
              <a:t>	</a:t>
            </a:r>
            <a:r>
              <a:rPr lang="en-US" sz="1600" dirty="0">
                <a:solidFill>
                  <a:schemeClr val="bg2"/>
                </a:solidFill>
              </a:rPr>
              <a:t>Moved to 20251 Century Blvd. Suite 325, Germantown, MD </a:t>
            </a:r>
          </a:p>
          <a:p>
            <a:pPr marL="811213" indent="-811213">
              <a:lnSpc>
                <a:spcPct val="110000"/>
              </a:lnSpc>
              <a:buClr>
                <a:schemeClr val="dk1"/>
              </a:buClr>
              <a:buSzPts val="1100"/>
            </a:pPr>
            <a:endParaRPr lang="en-US" sz="800" dirty="0">
              <a:solidFill>
                <a:schemeClr val="dk1"/>
              </a:solidFill>
            </a:endParaRPr>
          </a:p>
          <a:p>
            <a:pPr marL="811213" indent="-811213">
              <a:lnSpc>
                <a:spcPct val="110000"/>
              </a:lnSpc>
              <a:buClr>
                <a:schemeClr val="dk1"/>
              </a:buClr>
              <a:buSzPts val="1100"/>
            </a:pPr>
            <a:r>
              <a:rPr lang="en-US" sz="1600" dirty="0">
                <a:solidFill>
                  <a:srgbClr val="7030A0"/>
                </a:solidFill>
              </a:rPr>
              <a:t>2017</a:t>
            </a:r>
            <a:r>
              <a:rPr lang="en-US" sz="1600" dirty="0">
                <a:solidFill>
                  <a:schemeClr val="dk1"/>
                </a:solidFill>
              </a:rPr>
              <a:t>	</a:t>
            </a:r>
            <a:r>
              <a:rPr lang="en-US" sz="1600" dirty="0">
                <a:solidFill>
                  <a:schemeClr val="bg2"/>
                </a:solidFill>
              </a:rPr>
              <a:t>Established internal clinical trial management systems (e.g., eCTD, EDC, eTMF)</a:t>
            </a:r>
          </a:p>
          <a:p>
            <a:pPr marL="811213" indent="-811213">
              <a:lnSpc>
                <a:spcPct val="110000"/>
              </a:lnSpc>
              <a:buClr>
                <a:schemeClr val="dk1"/>
              </a:buClr>
              <a:buSzPts val="1100"/>
            </a:pPr>
            <a:r>
              <a:rPr lang="en-US" sz="1600" dirty="0">
                <a:solidFill>
                  <a:schemeClr val="bg2"/>
                </a:solidFill>
              </a:rPr>
              <a:t>	Opened 2nd suite (20251 Century Blvd. Suite 335, Germantown, MD)</a:t>
            </a:r>
          </a:p>
          <a:p>
            <a:pPr marL="811213" indent="-811213">
              <a:lnSpc>
                <a:spcPct val="110000"/>
              </a:lnSpc>
              <a:buClr>
                <a:schemeClr val="dk1"/>
              </a:buClr>
              <a:buSzPts val="1100"/>
            </a:pPr>
            <a:endParaRPr lang="en-US" sz="800" dirty="0">
              <a:solidFill>
                <a:schemeClr val="dk1"/>
              </a:solidFill>
            </a:endParaRPr>
          </a:p>
          <a:p>
            <a:pPr marL="811213" indent="-811213">
              <a:lnSpc>
                <a:spcPct val="110000"/>
              </a:lnSpc>
              <a:buClr>
                <a:schemeClr val="dk1"/>
              </a:buClr>
              <a:buSzPts val="1100"/>
            </a:pPr>
            <a:r>
              <a:rPr lang="en-US" sz="1600" dirty="0">
                <a:solidFill>
                  <a:schemeClr val="accent4"/>
                </a:solidFill>
              </a:rPr>
              <a:t>2018</a:t>
            </a:r>
            <a:r>
              <a:rPr lang="en-US" sz="1600" dirty="0">
                <a:solidFill>
                  <a:schemeClr val="dk1"/>
                </a:solidFill>
              </a:rPr>
              <a:t>	</a:t>
            </a:r>
            <a:r>
              <a:rPr lang="en-US" sz="1600" dirty="0">
                <a:solidFill>
                  <a:schemeClr val="bg2"/>
                </a:solidFill>
              </a:rPr>
              <a:t>Opened Korea branch as a strategic partner company</a:t>
            </a:r>
          </a:p>
          <a:p>
            <a:pPr marL="811213" indent="-811213">
              <a:lnSpc>
                <a:spcPct val="110000"/>
              </a:lnSpc>
              <a:buClr>
                <a:schemeClr val="dk1"/>
              </a:buClr>
              <a:buSzPts val="1100"/>
            </a:pPr>
            <a:endParaRPr lang="en-US" sz="800" dirty="0">
              <a:solidFill>
                <a:schemeClr val="dk1"/>
              </a:solidFill>
            </a:endParaRPr>
          </a:p>
          <a:p>
            <a:pPr marL="811213" indent="-811213">
              <a:lnSpc>
                <a:spcPct val="110000"/>
              </a:lnSpc>
              <a:buClr>
                <a:schemeClr val="dk1"/>
              </a:buClr>
              <a:buSzPts val="1100"/>
            </a:pPr>
            <a:r>
              <a:rPr lang="en-US" sz="1600" dirty="0">
                <a:solidFill>
                  <a:srgbClr val="7030A0"/>
                </a:solidFill>
              </a:rPr>
              <a:t>2019</a:t>
            </a:r>
            <a:r>
              <a:rPr lang="en-US" sz="1600" dirty="0">
                <a:solidFill>
                  <a:schemeClr val="dk1"/>
                </a:solidFill>
              </a:rPr>
              <a:t>	</a:t>
            </a:r>
            <a:r>
              <a:rPr lang="en-US" sz="1600" dirty="0">
                <a:solidFill>
                  <a:schemeClr val="bg2"/>
                </a:solidFill>
              </a:rPr>
              <a:t>Established internal quality assurance division </a:t>
            </a:r>
          </a:p>
          <a:p>
            <a:pPr marL="811213" indent="-811213">
              <a:lnSpc>
                <a:spcPct val="110000"/>
              </a:lnSpc>
              <a:buClr>
                <a:schemeClr val="dk1"/>
              </a:buClr>
              <a:buSzPts val="1100"/>
            </a:pPr>
            <a:endParaRPr lang="en-US" sz="800" dirty="0">
              <a:solidFill>
                <a:schemeClr val="dk1"/>
              </a:solidFill>
            </a:endParaRPr>
          </a:p>
          <a:p>
            <a:pPr marL="811213" indent="-811213">
              <a:lnSpc>
                <a:spcPct val="110000"/>
              </a:lnSpc>
              <a:buClr>
                <a:schemeClr val="dk1"/>
              </a:buClr>
              <a:buSzPts val="1100"/>
            </a:pPr>
            <a:r>
              <a:rPr lang="en-US" sz="1600" dirty="0">
                <a:solidFill>
                  <a:schemeClr val="accent4"/>
                </a:solidFill>
              </a:rPr>
              <a:t>2020</a:t>
            </a:r>
            <a:r>
              <a:rPr lang="en-US" sz="1600" dirty="0">
                <a:solidFill>
                  <a:schemeClr val="dk1"/>
                </a:solidFill>
              </a:rPr>
              <a:t>	</a:t>
            </a:r>
            <a:r>
              <a:rPr lang="en-US" sz="1600" dirty="0">
                <a:solidFill>
                  <a:schemeClr val="bg2"/>
                </a:solidFill>
              </a:rPr>
              <a:t>12311 Middlebrook Rd. Suite 200, Germantown, MD </a:t>
            </a:r>
          </a:p>
          <a:p>
            <a:pPr marL="693738" indent="-693738">
              <a:lnSpc>
                <a:spcPct val="110000"/>
              </a:lnSpc>
              <a:buClr>
                <a:schemeClr val="dk1"/>
              </a:buClr>
              <a:buSzPts val="1100"/>
            </a:pPr>
            <a:endParaRPr lang="en-US" sz="1600" dirty="0">
              <a:solidFill>
                <a:schemeClr val="dk1"/>
              </a:solidFill>
            </a:endParaRPr>
          </a:p>
        </p:txBody>
      </p:sp>
    </p:spTree>
    <p:extLst>
      <p:ext uri="{BB962C8B-B14F-4D97-AF65-F5344CB8AC3E}">
        <p14:creationId xmlns:p14="http://schemas.microsoft.com/office/powerpoint/2010/main" val="28177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94" name="Google Shape;494;p31"/>
          <p:cNvSpPr/>
          <p:nvPr/>
        </p:nvSpPr>
        <p:spPr>
          <a:xfrm>
            <a:off x="8424000" y="-35700"/>
            <a:ext cx="930600" cy="5757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06475" y="4117725"/>
            <a:ext cx="453000" cy="5757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9;p22">
            <a:extLst>
              <a:ext uri="{FF2B5EF4-FFF2-40B4-BE49-F238E27FC236}">
                <a16:creationId xmlns:a16="http://schemas.microsoft.com/office/drawing/2014/main" id="{E45940C4-A925-4344-AE52-791C1654518F}"/>
              </a:ext>
            </a:extLst>
          </p:cNvPr>
          <p:cNvSpPr txBox="1">
            <a:spLocks/>
          </p:cNvSpPr>
          <p:nvPr/>
        </p:nvSpPr>
        <p:spPr>
          <a:xfrm flipH="1">
            <a:off x="423412" y="170771"/>
            <a:ext cx="3449700" cy="670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hway Gothic One"/>
              <a:buNone/>
              <a:defRPr sz="3000" b="0" i="0" u="none" strike="noStrike" cap="none">
                <a:solidFill>
                  <a:schemeClr val="accent1"/>
                </a:solidFill>
                <a:latin typeface="Pathway Gothic One"/>
                <a:ea typeface="Pathway Gothic One"/>
                <a:cs typeface="Pathway Gothic One"/>
                <a:sym typeface="Pathway Gothic One"/>
              </a:defRPr>
            </a:lvl1pPr>
            <a:lvl2pPr marR="0" lvl="1"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2pPr>
            <a:lvl3pPr marR="0" lvl="2"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3pPr>
            <a:lvl4pPr marR="0" lvl="3"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4pPr>
            <a:lvl5pPr marR="0" lvl="4"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5pPr>
            <a:lvl6pPr marR="0" lvl="5"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6pPr>
            <a:lvl7pPr marR="0" lvl="6"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7pPr>
            <a:lvl8pPr marR="0" lvl="7"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8pPr>
            <a:lvl9pPr marR="0" lvl="8"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9pPr>
          </a:lstStyle>
          <a:p>
            <a:r>
              <a:rPr lang="en-US" dirty="0">
                <a:solidFill>
                  <a:schemeClr val="accent4"/>
                </a:solidFill>
              </a:rPr>
              <a:t>KCRN </a:t>
            </a:r>
            <a:r>
              <a:rPr lang="en-US" dirty="0">
                <a:solidFill>
                  <a:srgbClr val="7030A0"/>
                </a:solidFill>
              </a:rPr>
              <a:t>APPROACH</a:t>
            </a:r>
          </a:p>
        </p:txBody>
      </p:sp>
      <p:sp>
        <p:nvSpPr>
          <p:cNvPr id="6" name="Google Shape;170;p24">
            <a:extLst>
              <a:ext uri="{FF2B5EF4-FFF2-40B4-BE49-F238E27FC236}">
                <a16:creationId xmlns:a16="http://schemas.microsoft.com/office/drawing/2014/main" id="{1F4679C9-0A0A-1D48-AE40-F6B83FDC6AE1}"/>
              </a:ext>
            </a:extLst>
          </p:cNvPr>
          <p:cNvSpPr txBox="1">
            <a:spLocks/>
          </p:cNvSpPr>
          <p:nvPr/>
        </p:nvSpPr>
        <p:spPr>
          <a:xfrm>
            <a:off x="423412" y="1064129"/>
            <a:ext cx="8341165" cy="15076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2750" indent="-412750">
              <a:lnSpc>
                <a:spcPct val="150000"/>
              </a:lnSpc>
              <a:buClr>
                <a:schemeClr val="accent4"/>
              </a:buClr>
              <a:buSzPct val="100000"/>
              <a:buFont typeface="Wingdings" pitchFamily="2" charset="2"/>
              <a:buChar char="v"/>
            </a:pPr>
            <a:r>
              <a:rPr lang="en-US" sz="1800" dirty="0">
                <a:solidFill>
                  <a:schemeClr val="bg2"/>
                </a:solidFill>
              </a:rPr>
              <a:t>Sponsor-centered operations for early phase clinical trials</a:t>
            </a:r>
          </a:p>
          <a:p>
            <a:pPr marL="412750" indent="-412750">
              <a:lnSpc>
                <a:spcPct val="150000"/>
              </a:lnSpc>
              <a:buClr>
                <a:schemeClr val="accent4"/>
              </a:buClr>
              <a:buSzPct val="100000"/>
              <a:buFont typeface="Wingdings" pitchFamily="2" charset="2"/>
              <a:buChar char="v"/>
            </a:pPr>
            <a:r>
              <a:rPr lang="en-US" sz="1800" dirty="0">
                <a:solidFill>
                  <a:schemeClr val="bg2"/>
                </a:solidFill>
              </a:rPr>
              <a:t>Concentrated, efficient management for early phase clinical trials</a:t>
            </a:r>
          </a:p>
          <a:p>
            <a:pPr marL="412750" indent="-412750">
              <a:lnSpc>
                <a:spcPct val="150000"/>
              </a:lnSpc>
              <a:buClr>
                <a:schemeClr val="accent4"/>
              </a:buClr>
              <a:buSzPct val="100000"/>
              <a:buFont typeface="Wingdings" pitchFamily="2" charset="2"/>
              <a:buChar char="v"/>
            </a:pPr>
            <a:r>
              <a:rPr lang="en-US" sz="1800" dirty="0">
                <a:solidFill>
                  <a:schemeClr val="bg2"/>
                </a:solidFill>
              </a:rPr>
              <a:t>Fixed costs and flexible operations/system</a:t>
            </a:r>
          </a:p>
          <a:p>
            <a:pPr marL="693738" indent="-693738">
              <a:lnSpc>
                <a:spcPct val="110000"/>
              </a:lnSpc>
              <a:buClr>
                <a:schemeClr val="dk1"/>
              </a:buClr>
              <a:buSzPts val="1100"/>
            </a:pPr>
            <a:endParaRPr lang="en-US" sz="1800" dirty="0">
              <a:solidFill>
                <a:schemeClr val="dk1"/>
              </a:solidFill>
            </a:endParaRPr>
          </a:p>
        </p:txBody>
      </p:sp>
      <p:sp>
        <p:nvSpPr>
          <p:cNvPr id="7" name="Google Shape;170;p24">
            <a:extLst>
              <a:ext uri="{FF2B5EF4-FFF2-40B4-BE49-F238E27FC236}">
                <a16:creationId xmlns:a16="http://schemas.microsoft.com/office/drawing/2014/main" id="{7515E19D-3037-404A-844B-B8B0130012BF}"/>
              </a:ext>
            </a:extLst>
          </p:cNvPr>
          <p:cNvSpPr txBox="1">
            <a:spLocks/>
          </p:cNvSpPr>
          <p:nvPr/>
        </p:nvSpPr>
        <p:spPr>
          <a:xfrm>
            <a:off x="1983935" y="2897954"/>
            <a:ext cx="6660003" cy="20747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Clr>
                <a:schemeClr val="dk1"/>
              </a:buClr>
              <a:buSzPct val="100000"/>
            </a:pPr>
            <a:r>
              <a:rPr lang="en-US" sz="1800" dirty="0">
                <a:solidFill>
                  <a:schemeClr val="bg2"/>
                </a:solidFill>
              </a:rPr>
              <a:t>For Korea pharmaceutical/biotech companies</a:t>
            </a:r>
          </a:p>
          <a:p>
            <a:pPr marL="412750" indent="-412750">
              <a:lnSpc>
                <a:spcPct val="150000"/>
              </a:lnSpc>
              <a:buClr>
                <a:srgbClr val="7030A0"/>
              </a:buClr>
              <a:buSzPct val="100000"/>
              <a:buFont typeface="Wingdings" pitchFamily="2" charset="2"/>
              <a:buChar char="q"/>
            </a:pPr>
            <a:r>
              <a:rPr lang="en-US" sz="1800" dirty="0">
                <a:solidFill>
                  <a:schemeClr val="bg2"/>
                </a:solidFill>
              </a:rPr>
              <a:t>Frequent communication in English/Korean</a:t>
            </a:r>
          </a:p>
          <a:p>
            <a:pPr marL="412750" indent="-412750">
              <a:lnSpc>
                <a:spcPct val="150000"/>
              </a:lnSpc>
              <a:buClr>
                <a:srgbClr val="7030A0"/>
              </a:buClr>
              <a:buSzPct val="100000"/>
              <a:buFont typeface="Wingdings" pitchFamily="2" charset="2"/>
              <a:buChar char="q"/>
            </a:pPr>
            <a:r>
              <a:rPr lang="en-US" sz="1800" dirty="0">
                <a:solidFill>
                  <a:schemeClr val="bg2"/>
                </a:solidFill>
              </a:rPr>
              <a:t>Working in same working culture</a:t>
            </a:r>
          </a:p>
          <a:p>
            <a:pPr marL="412750" indent="-412750">
              <a:lnSpc>
                <a:spcPct val="150000"/>
              </a:lnSpc>
              <a:buClr>
                <a:srgbClr val="7030A0"/>
              </a:buClr>
              <a:buSzPct val="100000"/>
              <a:buFont typeface="Wingdings" pitchFamily="2" charset="2"/>
              <a:buChar char="q"/>
            </a:pPr>
            <a:r>
              <a:rPr lang="en-US" sz="1800" dirty="0">
                <a:solidFill>
                  <a:schemeClr val="bg2"/>
                </a:solidFill>
              </a:rPr>
              <a:t>Less burden for contracts/budgets </a:t>
            </a:r>
          </a:p>
        </p:txBody>
      </p:sp>
    </p:spTree>
    <p:extLst>
      <p:ext uri="{BB962C8B-B14F-4D97-AF65-F5344CB8AC3E}">
        <p14:creationId xmlns:p14="http://schemas.microsoft.com/office/powerpoint/2010/main" val="276868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45;p29">
            <a:extLst>
              <a:ext uri="{FF2B5EF4-FFF2-40B4-BE49-F238E27FC236}">
                <a16:creationId xmlns:a16="http://schemas.microsoft.com/office/drawing/2014/main" id="{73CA4A8F-8F72-4D50-80E6-288CCDA3217A}"/>
              </a:ext>
            </a:extLst>
          </p:cNvPr>
          <p:cNvPicPr preferRelativeResize="0"/>
          <p:nvPr/>
        </p:nvPicPr>
        <p:blipFill>
          <a:blip r:embed="rId2"/>
          <a:srcRect/>
          <a:stretch/>
        </p:blipFill>
        <p:spPr>
          <a:xfrm>
            <a:off x="5929313" y="1514352"/>
            <a:ext cx="2965010" cy="1152869"/>
          </a:xfrm>
          <a:prstGeom prst="rect">
            <a:avLst/>
          </a:prstGeom>
          <a:noFill/>
          <a:ln>
            <a:noFill/>
          </a:ln>
        </p:spPr>
      </p:pic>
      <p:sp>
        <p:nvSpPr>
          <p:cNvPr id="4" name="Google Shape;346;p29">
            <a:extLst>
              <a:ext uri="{FF2B5EF4-FFF2-40B4-BE49-F238E27FC236}">
                <a16:creationId xmlns:a16="http://schemas.microsoft.com/office/drawing/2014/main" id="{BA325425-DD8E-4A3A-9645-7E585B1EC169}"/>
              </a:ext>
            </a:extLst>
          </p:cNvPr>
          <p:cNvSpPr/>
          <p:nvPr/>
        </p:nvSpPr>
        <p:spPr>
          <a:xfrm>
            <a:off x="5917389" y="1206489"/>
            <a:ext cx="2465224" cy="3258964"/>
          </a:xfrm>
          <a:prstGeom prst="rect">
            <a:avLst/>
          </a:prstGeom>
          <a:solidFill>
            <a:srgbClr val="783F04">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48;p29">
            <a:extLst>
              <a:ext uri="{FF2B5EF4-FFF2-40B4-BE49-F238E27FC236}">
                <a16:creationId xmlns:a16="http://schemas.microsoft.com/office/drawing/2014/main" id="{9BE4A3AC-E1A2-4569-B348-C98F5BFFCDC0}"/>
              </a:ext>
            </a:extLst>
          </p:cNvPr>
          <p:cNvSpPr txBox="1">
            <a:spLocks/>
          </p:cNvSpPr>
          <p:nvPr/>
        </p:nvSpPr>
        <p:spPr>
          <a:xfrm>
            <a:off x="5534267" y="3120085"/>
            <a:ext cx="2743661" cy="115286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en-US" dirty="0"/>
              <a:t>Maryland is </a:t>
            </a:r>
            <a:r>
              <a:rPr lang="en-US" sz="3200" b="1" dirty="0"/>
              <a:t>1</a:t>
            </a:r>
            <a:r>
              <a:rPr lang="en-US" sz="3200" b="1" baseline="30000" dirty="0"/>
              <a:t>st</a:t>
            </a:r>
            <a:r>
              <a:rPr lang="en-US" sz="3200" b="1" dirty="0"/>
              <a:t> </a:t>
            </a:r>
            <a:r>
              <a:rPr lang="en-US" dirty="0"/>
              <a:t>In NIH Research &amp; Development Contract Awards*</a:t>
            </a:r>
          </a:p>
          <a:p>
            <a:pPr algn="r">
              <a:spcBef>
                <a:spcPts val="1600"/>
              </a:spcBef>
              <a:spcAft>
                <a:spcPts val="1600"/>
              </a:spcAft>
            </a:pPr>
            <a:endParaRPr lang="en-US" dirty="0"/>
          </a:p>
        </p:txBody>
      </p:sp>
      <p:sp>
        <p:nvSpPr>
          <p:cNvPr id="6" name="Google Shape;350;p29">
            <a:extLst>
              <a:ext uri="{FF2B5EF4-FFF2-40B4-BE49-F238E27FC236}">
                <a16:creationId xmlns:a16="http://schemas.microsoft.com/office/drawing/2014/main" id="{6BB345D9-DA2E-47AF-9FF2-2A6139D13F99}"/>
              </a:ext>
            </a:extLst>
          </p:cNvPr>
          <p:cNvSpPr/>
          <p:nvPr/>
        </p:nvSpPr>
        <p:spPr>
          <a:xfrm>
            <a:off x="8529637" y="2838575"/>
            <a:ext cx="438087" cy="1562609"/>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51;p29">
            <a:extLst>
              <a:ext uri="{FF2B5EF4-FFF2-40B4-BE49-F238E27FC236}">
                <a16:creationId xmlns:a16="http://schemas.microsoft.com/office/drawing/2014/main" id="{3F04EE9F-8E6D-4313-8218-514F991DBE7D}"/>
              </a:ext>
            </a:extLst>
          </p:cNvPr>
          <p:cNvSpPr/>
          <p:nvPr/>
        </p:nvSpPr>
        <p:spPr>
          <a:xfrm>
            <a:off x="1015388" y="745825"/>
            <a:ext cx="364500" cy="2976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2;p29">
            <a:extLst>
              <a:ext uri="{FF2B5EF4-FFF2-40B4-BE49-F238E27FC236}">
                <a16:creationId xmlns:a16="http://schemas.microsoft.com/office/drawing/2014/main" id="{01BA9FB7-8DAD-4AA5-BB70-1FFAB8C88A25}"/>
              </a:ext>
            </a:extLst>
          </p:cNvPr>
          <p:cNvSpPr/>
          <p:nvPr/>
        </p:nvSpPr>
        <p:spPr>
          <a:xfrm>
            <a:off x="7999324" y="713358"/>
            <a:ext cx="1572300" cy="2199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3;p29">
            <a:extLst>
              <a:ext uri="{FF2B5EF4-FFF2-40B4-BE49-F238E27FC236}">
                <a16:creationId xmlns:a16="http://schemas.microsoft.com/office/drawing/2014/main" id="{08727199-6A6E-4E37-AB2E-90999D5B951D}"/>
              </a:ext>
            </a:extLst>
          </p:cNvPr>
          <p:cNvSpPr/>
          <p:nvPr/>
        </p:nvSpPr>
        <p:spPr>
          <a:xfrm>
            <a:off x="-684050" y="2224675"/>
            <a:ext cx="847500" cy="5757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1;p27">
            <a:extLst>
              <a:ext uri="{FF2B5EF4-FFF2-40B4-BE49-F238E27FC236}">
                <a16:creationId xmlns:a16="http://schemas.microsoft.com/office/drawing/2014/main" id="{693569D5-C701-4C47-9262-98E6AC33CF77}"/>
              </a:ext>
            </a:extLst>
          </p:cNvPr>
          <p:cNvSpPr txBox="1">
            <a:spLocks/>
          </p:cNvSpPr>
          <p:nvPr/>
        </p:nvSpPr>
        <p:spPr>
          <a:xfrm>
            <a:off x="1835867" y="15729"/>
            <a:ext cx="5472266" cy="85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hway Gothic One"/>
              <a:buNone/>
              <a:defRPr sz="3000" b="0" i="0" u="none" strike="noStrike" cap="none">
                <a:solidFill>
                  <a:schemeClr val="accent1"/>
                </a:solidFill>
                <a:latin typeface="Pathway Gothic One"/>
                <a:ea typeface="Pathway Gothic One"/>
                <a:cs typeface="Pathway Gothic One"/>
                <a:sym typeface="Pathway Gothic One"/>
              </a:defRPr>
            </a:lvl1pPr>
            <a:lvl2pPr marR="0" lvl="1"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2pPr>
            <a:lvl3pPr marR="0" lvl="2"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3pPr>
            <a:lvl4pPr marR="0" lvl="3"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4pPr>
            <a:lvl5pPr marR="0" lvl="4"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5pPr>
            <a:lvl6pPr marR="0" lvl="5"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6pPr>
            <a:lvl7pPr marR="0" lvl="6"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7pPr>
            <a:lvl8pPr marR="0" lvl="7"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8pPr>
            <a:lvl9pPr marR="0" lvl="8"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9pPr>
          </a:lstStyle>
          <a:p>
            <a:pPr algn="ctr"/>
            <a:r>
              <a:rPr lang="en-US" dirty="0"/>
              <a:t>THE </a:t>
            </a:r>
            <a:r>
              <a:rPr lang="en-US" dirty="0">
                <a:solidFill>
                  <a:schemeClr val="accent4"/>
                </a:solidFill>
              </a:rPr>
              <a:t>MARYLAND </a:t>
            </a:r>
            <a:r>
              <a:rPr lang="en-US" dirty="0"/>
              <a:t>CONNECTION</a:t>
            </a:r>
          </a:p>
        </p:txBody>
      </p:sp>
      <p:sp>
        <p:nvSpPr>
          <p:cNvPr id="11" name="Google Shape;348;p29">
            <a:extLst>
              <a:ext uri="{FF2B5EF4-FFF2-40B4-BE49-F238E27FC236}">
                <a16:creationId xmlns:a16="http://schemas.microsoft.com/office/drawing/2014/main" id="{2370477C-BE68-4090-B4D3-2EE78395D889}"/>
              </a:ext>
            </a:extLst>
          </p:cNvPr>
          <p:cNvSpPr txBox="1">
            <a:spLocks/>
          </p:cNvSpPr>
          <p:nvPr/>
        </p:nvSpPr>
        <p:spPr>
          <a:xfrm>
            <a:off x="249677" y="1086725"/>
            <a:ext cx="5679636" cy="40839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15000"/>
              </a:lnSpc>
              <a:spcBef>
                <a:spcPts val="0"/>
              </a:spcBef>
              <a:spcAft>
                <a:spcPts val="0"/>
              </a:spcAft>
              <a:buClr>
                <a:schemeClr val="accent2"/>
              </a:buClr>
              <a:buSzPts val="1200"/>
              <a:buFont typeface="Antic"/>
              <a:buNone/>
              <a:defRPr sz="1400" b="0" i="0" u="none" strike="noStrike" cap="none">
                <a:solidFill>
                  <a:schemeClr val="accent2"/>
                </a:solidFill>
                <a:latin typeface="Antic"/>
                <a:ea typeface="Antic"/>
                <a:cs typeface="Antic"/>
                <a:sym typeface="Antic"/>
              </a:defRPr>
            </a:lvl1pPr>
            <a:lvl2pPr marL="914400" marR="0" lvl="1" indent="-304800" algn="r" rtl="0">
              <a:lnSpc>
                <a:spcPct val="115000"/>
              </a:lnSpc>
              <a:spcBef>
                <a:spcPts val="1600"/>
              </a:spcBef>
              <a:spcAft>
                <a:spcPts val="0"/>
              </a:spcAft>
              <a:buClr>
                <a:schemeClr val="accent2"/>
              </a:buClr>
              <a:buSzPts val="1200"/>
              <a:buFont typeface="Antic"/>
              <a:buNone/>
              <a:defRPr sz="1200" b="0" i="0" u="none" strike="noStrike" cap="none">
                <a:solidFill>
                  <a:schemeClr val="accent2"/>
                </a:solidFill>
                <a:latin typeface="Antic"/>
                <a:ea typeface="Antic"/>
                <a:cs typeface="Antic"/>
                <a:sym typeface="Antic"/>
              </a:defRPr>
            </a:lvl2pPr>
            <a:lvl3pPr marL="1371600" marR="0" lvl="2" indent="-304800" algn="r" rtl="0">
              <a:lnSpc>
                <a:spcPct val="115000"/>
              </a:lnSpc>
              <a:spcBef>
                <a:spcPts val="1600"/>
              </a:spcBef>
              <a:spcAft>
                <a:spcPts val="0"/>
              </a:spcAft>
              <a:buClr>
                <a:schemeClr val="accent2"/>
              </a:buClr>
              <a:buSzPts val="1200"/>
              <a:buFont typeface="Antic"/>
              <a:buNone/>
              <a:defRPr sz="1200" b="0" i="0" u="none" strike="noStrike" cap="none">
                <a:solidFill>
                  <a:schemeClr val="accent2"/>
                </a:solidFill>
                <a:latin typeface="Antic"/>
                <a:ea typeface="Antic"/>
                <a:cs typeface="Antic"/>
                <a:sym typeface="Antic"/>
              </a:defRPr>
            </a:lvl3pPr>
            <a:lvl4pPr marL="1828800" marR="0" lvl="3" indent="-304800" algn="r" rtl="0">
              <a:lnSpc>
                <a:spcPct val="115000"/>
              </a:lnSpc>
              <a:spcBef>
                <a:spcPts val="1600"/>
              </a:spcBef>
              <a:spcAft>
                <a:spcPts val="0"/>
              </a:spcAft>
              <a:buClr>
                <a:schemeClr val="accent2"/>
              </a:buClr>
              <a:buSzPts val="1200"/>
              <a:buFont typeface="Antic"/>
              <a:buNone/>
              <a:defRPr sz="1200" b="0" i="0" u="none" strike="noStrike" cap="none">
                <a:solidFill>
                  <a:schemeClr val="accent2"/>
                </a:solidFill>
                <a:latin typeface="Antic"/>
                <a:ea typeface="Antic"/>
                <a:cs typeface="Antic"/>
                <a:sym typeface="Antic"/>
              </a:defRPr>
            </a:lvl4pPr>
            <a:lvl5pPr marL="2286000" marR="0" lvl="4" indent="-304800" algn="r" rtl="0">
              <a:lnSpc>
                <a:spcPct val="115000"/>
              </a:lnSpc>
              <a:spcBef>
                <a:spcPts val="1600"/>
              </a:spcBef>
              <a:spcAft>
                <a:spcPts val="0"/>
              </a:spcAft>
              <a:buClr>
                <a:schemeClr val="accent2"/>
              </a:buClr>
              <a:buSzPts val="1200"/>
              <a:buFont typeface="Antic"/>
              <a:buNone/>
              <a:defRPr sz="1200" b="0" i="0" u="none" strike="noStrike" cap="none">
                <a:solidFill>
                  <a:schemeClr val="accent2"/>
                </a:solidFill>
                <a:latin typeface="Antic"/>
                <a:ea typeface="Antic"/>
                <a:cs typeface="Antic"/>
                <a:sym typeface="Antic"/>
              </a:defRPr>
            </a:lvl5pPr>
            <a:lvl6pPr marL="2743200" marR="0" lvl="5" indent="-304800" algn="r" rtl="0">
              <a:lnSpc>
                <a:spcPct val="115000"/>
              </a:lnSpc>
              <a:spcBef>
                <a:spcPts val="1600"/>
              </a:spcBef>
              <a:spcAft>
                <a:spcPts val="0"/>
              </a:spcAft>
              <a:buClr>
                <a:schemeClr val="accent2"/>
              </a:buClr>
              <a:buSzPts val="1200"/>
              <a:buFont typeface="Antic"/>
              <a:buNone/>
              <a:defRPr sz="1200" b="0" i="0" u="none" strike="noStrike" cap="none">
                <a:solidFill>
                  <a:schemeClr val="accent2"/>
                </a:solidFill>
                <a:latin typeface="Antic"/>
                <a:ea typeface="Antic"/>
                <a:cs typeface="Antic"/>
                <a:sym typeface="Antic"/>
              </a:defRPr>
            </a:lvl6pPr>
            <a:lvl7pPr marL="3200400" marR="0" lvl="6" indent="-304800" algn="r" rtl="0">
              <a:lnSpc>
                <a:spcPct val="115000"/>
              </a:lnSpc>
              <a:spcBef>
                <a:spcPts val="1600"/>
              </a:spcBef>
              <a:spcAft>
                <a:spcPts val="0"/>
              </a:spcAft>
              <a:buClr>
                <a:schemeClr val="accent2"/>
              </a:buClr>
              <a:buSzPts val="1200"/>
              <a:buFont typeface="Antic"/>
              <a:buNone/>
              <a:defRPr sz="1200" b="0" i="0" u="none" strike="noStrike" cap="none">
                <a:solidFill>
                  <a:schemeClr val="accent2"/>
                </a:solidFill>
                <a:latin typeface="Antic"/>
                <a:ea typeface="Antic"/>
                <a:cs typeface="Antic"/>
                <a:sym typeface="Antic"/>
              </a:defRPr>
            </a:lvl7pPr>
            <a:lvl8pPr marL="3657600" marR="0" lvl="7" indent="-304800" algn="r" rtl="0">
              <a:lnSpc>
                <a:spcPct val="115000"/>
              </a:lnSpc>
              <a:spcBef>
                <a:spcPts val="1600"/>
              </a:spcBef>
              <a:spcAft>
                <a:spcPts val="0"/>
              </a:spcAft>
              <a:buClr>
                <a:schemeClr val="accent2"/>
              </a:buClr>
              <a:buSzPts val="1200"/>
              <a:buFont typeface="Antic"/>
              <a:buNone/>
              <a:defRPr sz="1200" b="0" i="0" u="none" strike="noStrike" cap="none">
                <a:solidFill>
                  <a:schemeClr val="accent2"/>
                </a:solidFill>
                <a:latin typeface="Antic"/>
                <a:ea typeface="Antic"/>
                <a:cs typeface="Antic"/>
                <a:sym typeface="Antic"/>
              </a:defRPr>
            </a:lvl8pPr>
            <a:lvl9pPr marL="4114800" marR="0" lvl="8" indent="-304800" algn="r" rtl="0">
              <a:lnSpc>
                <a:spcPct val="115000"/>
              </a:lnSpc>
              <a:spcBef>
                <a:spcPts val="1600"/>
              </a:spcBef>
              <a:spcAft>
                <a:spcPts val="1600"/>
              </a:spcAft>
              <a:buClr>
                <a:schemeClr val="accent2"/>
              </a:buClr>
              <a:buSzPts val="1200"/>
              <a:buFont typeface="Antic"/>
              <a:buNone/>
              <a:defRPr sz="1200" b="0" i="0" u="none" strike="noStrike" cap="none">
                <a:solidFill>
                  <a:schemeClr val="accent2"/>
                </a:solidFill>
                <a:latin typeface="Antic"/>
                <a:ea typeface="Antic"/>
                <a:cs typeface="Antic"/>
                <a:sym typeface="Antic"/>
              </a:defRPr>
            </a:lvl9pPr>
          </a:lstStyle>
          <a:p>
            <a:pPr marL="298450" indent="-298450" algn="l">
              <a:lnSpc>
                <a:spcPct val="100000"/>
              </a:lnSpc>
              <a:buClr>
                <a:schemeClr val="dk1"/>
              </a:buClr>
              <a:buSzPts val="1100"/>
              <a:buFont typeface="Arial" panose="020B0604020202020204" pitchFamily="34" charset="0"/>
              <a:buChar char="•"/>
            </a:pPr>
            <a:r>
              <a:rPr lang="en-US" b="1" dirty="0">
                <a:solidFill>
                  <a:schemeClr val="accent4"/>
                </a:solidFill>
                <a:latin typeface="+mn-lt"/>
              </a:rPr>
              <a:t>KCRN</a:t>
            </a:r>
            <a:r>
              <a:rPr lang="en-US" dirty="0">
                <a:solidFill>
                  <a:schemeClr val="bg2"/>
                </a:solidFill>
                <a:latin typeface="+mn-lt"/>
              </a:rPr>
              <a:t> is in Germantown, Maryland situated next to FDA Headquarters in White Oak, MD and the US National Institutes of Health (NIH) in Bethesda, MD, Johns Hopkins University in Baltimore, MD and the University of Maryland in College Park, MD</a:t>
            </a:r>
          </a:p>
          <a:p>
            <a:pPr marL="298450" indent="-298450" algn="l">
              <a:lnSpc>
                <a:spcPct val="100000"/>
              </a:lnSpc>
              <a:buClr>
                <a:schemeClr val="dk1"/>
              </a:buClr>
              <a:buSzPts val="1100"/>
              <a:buFont typeface="Arial" panose="020B0604020202020204" pitchFamily="34" charset="0"/>
              <a:buChar char="•"/>
            </a:pPr>
            <a:endParaRPr lang="en-US" dirty="0">
              <a:solidFill>
                <a:schemeClr val="bg2"/>
              </a:solidFill>
              <a:latin typeface="+mn-lt"/>
            </a:endParaRPr>
          </a:p>
          <a:p>
            <a:pPr marL="298450" indent="-298450" algn="l">
              <a:lnSpc>
                <a:spcPct val="100000"/>
              </a:lnSpc>
              <a:buClr>
                <a:schemeClr val="dk1"/>
              </a:buClr>
              <a:buSzPts val="1100"/>
              <a:buFont typeface="Arial" panose="020B0604020202020204" pitchFamily="34" charset="0"/>
              <a:buChar char="•"/>
            </a:pPr>
            <a:r>
              <a:rPr lang="en-US" dirty="0">
                <a:solidFill>
                  <a:schemeClr val="bg2"/>
                </a:solidFill>
                <a:latin typeface="+mn-lt"/>
              </a:rPr>
              <a:t>Part of one of the largest Life Science hubs in the nation with the potential to grow even higher with a rapidly growing Maryland-South Korea </a:t>
            </a:r>
            <a:r>
              <a:rPr lang="en-US" dirty="0" err="1">
                <a:solidFill>
                  <a:schemeClr val="bg2"/>
                </a:solidFill>
                <a:latin typeface="+mn-lt"/>
              </a:rPr>
              <a:t>BioHealth</a:t>
            </a:r>
            <a:r>
              <a:rPr lang="en-US" dirty="0">
                <a:solidFill>
                  <a:schemeClr val="bg2"/>
                </a:solidFill>
                <a:latin typeface="+mn-lt"/>
              </a:rPr>
              <a:t> partnership</a:t>
            </a:r>
          </a:p>
          <a:p>
            <a:pPr marL="298450" indent="-298450" algn="l">
              <a:lnSpc>
                <a:spcPct val="100000"/>
              </a:lnSpc>
              <a:buClr>
                <a:schemeClr val="dk1"/>
              </a:buClr>
              <a:buSzPts val="1100"/>
              <a:buFont typeface="Arial" panose="020B0604020202020204" pitchFamily="34" charset="0"/>
              <a:buChar char="•"/>
            </a:pPr>
            <a:endParaRPr lang="en-US" dirty="0">
              <a:solidFill>
                <a:schemeClr val="bg2"/>
              </a:solidFill>
              <a:latin typeface="+mn-lt"/>
            </a:endParaRPr>
          </a:p>
          <a:p>
            <a:pPr marL="298450" indent="-298450" algn="l">
              <a:lnSpc>
                <a:spcPct val="100000"/>
              </a:lnSpc>
              <a:buClr>
                <a:schemeClr val="dk1"/>
              </a:buClr>
              <a:buSzPts val="1100"/>
              <a:buFont typeface="Arial" panose="020B0604020202020204" pitchFamily="34" charset="0"/>
              <a:buChar char="•"/>
            </a:pPr>
            <a:r>
              <a:rPr lang="en-US" dirty="0">
                <a:solidFill>
                  <a:schemeClr val="bg2"/>
                </a:solidFill>
                <a:latin typeface="+mn-lt"/>
              </a:rPr>
              <a:t>The State of Maryland is a top leader in US </a:t>
            </a:r>
            <a:r>
              <a:rPr lang="en-US" dirty="0" err="1">
                <a:solidFill>
                  <a:schemeClr val="bg2"/>
                </a:solidFill>
                <a:latin typeface="+mn-lt"/>
              </a:rPr>
              <a:t>BioHealth</a:t>
            </a:r>
            <a:r>
              <a:rPr lang="en-US" dirty="0">
                <a:solidFill>
                  <a:schemeClr val="bg2"/>
                </a:solidFill>
                <a:latin typeface="+mn-lt"/>
              </a:rPr>
              <a:t> innovation, investment &amp; funding</a:t>
            </a:r>
          </a:p>
          <a:p>
            <a:pPr marL="298450" indent="-298450" algn="l">
              <a:lnSpc>
                <a:spcPct val="100000"/>
              </a:lnSpc>
              <a:buClr>
                <a:schemeClr val="dk1"/>
              </a:buClr>
              <a:buSzPts val="1100"/>
              <a:buFont typeface="Arial" panose="020B0604020202020204" pitchFamily="34" charset="0"/>
              <a:buChar char="•"/>
            </a:pPr>
            <a:endParaRPr lang="en-US" dirty="0">
              <a:solidFill>
                <a:schemeClr val="bg2"/>
              </a:solidFill>
              <a:latin typeface="+mn-lt"/>
            </a:endParaRPr>
          </a:p>
          <a:p>
            <a:pPr marL="298450" indent="-298450" algn="l">
              <a:lnSpc>
                <a:spcPct val="100000"/>
              </a:lnSpc>
              <a:buClr>
                <a:schemeClr val="dk1"/>
              </a:buClr>
              <a:buSzPts val="1100"/>
              <a:buFont typeface="Arial" panose="020B0604020202020204" pitchFamily="34" charset="0"/>
              <a:buChar char="•"/>
            </a:pPr>
            <a:r>
              <a:rPr lang="en-US" dirty="0">
                <a:solidFill>
                  <a:schemeClr val="bg2"/>
                </a:solidFill>
                <a:latin typeface="+mn-lt"/>
              </a:rPr>
              <a:t>Maryland is the 4</a:t>
            </a:r>
            <a:r>
              <a:rPr lang="en-US" baseline="30000" dirty="0">
                <a:solidFill>
                  <a:schemeClr val="bg2"/>
                </a:solidFill>
                <a:latin typeface="+mn-lt"/>
              </a:rPr>
              <a:t>th</a:t>
            </a:r>
            <a:r>
              <a:rPr lang="en-US" dirty="0">
                <a:solidFill>
                  <a:schemeClr val="bg2"/>
                </a:solidFill>
                <a:latin typeface="+mn-lt"/>
              </a:rPr>
              <a:t> highest ranked Life Science Cluster in JLL’s 2020 U.S. Life Sciences Outlook</a:t>
            </a:r>
          </a:p>
          <a:p>
            <a:pPr marL="298450" indent="-298450" algn="l">
              <a:lnSpc>
                <a:spcPct val="100000"/>
              </a:lnSpc>
              <a:buClr>
                <a:schemeClr val="dk1"/>
              </a:buClr>
              <a:buSzPts val="1100"/>
              <a:buFont typeface="Arial" panose="020B0604020202020204" pitchFamily="34" charset="0"/>
              <a:buChar char="•"/>
            </a:pPr>
            <a:endParaRPr lang="en-US" dirty="0">
              <a:solidFill>
                <a:schemeClr val="bg2"/>
              </a:solidFill>
              <a:latin typeface="+mn-lt"/>
            </a:endParaRPr>
          </a:p>
          <a:p>
            <a:pPr marL="298450" indent="-298450" algn="l">
              <a:lnSpc>
                <a:spcPct val="100000"/>
              </a:lnSpc>
              <a:buClr>
                <a:schemeClr val="dk1"/>
              </a:buClr>
              <a:buSzPts val="1100"/>
              <a:buFont typeface="Arial" panose="020B0604020202020204" pitchFamily="34" charset="0"/>
              <a:buChar char="•"/>
            </a:pPr>
            <a:r>
              <a:rPr lang="en-US" dirty="0">
                <a:solidFill>
                  <a:schemeClr val="bg2"/>
                </a:solidFill>
                <a:latin typeface="+mn-lt"/>
              </a:rPr>
              <a:t>The Maryland State government is a key driver of growth in the drug development industry with policies and initiatives friendly to the </a:t>
            </a:r>
            <a:r>
              <a:rPr lang="en-US" dirty="0" err="1">
                <a:solidFill>
                  <a:schemeClr val="bg2"/>
                </a:solidFill>
                <a:latin typeface="+mn-lt"/>
              </a:rPr>
              <a:t>BioHealth</a:t>
            </a:r>
            <a:r>
              <a:rPr lang="en-US" dirty="0">
                <a:solidFill>
                  <a:schemeClr val="bg2"/>
                </a:solidFill>
                <a:latin typeface="+mn-lt"/>
              </a:rPr>
              <a:t> community</a:t>
            </a:r>
          </a:p>
          <a:p>
            <a:pPr marL="285750" indent="-285750" algn="l">
              <a:buClr>
                <a:schemeClr val="dk1"/>
              </a:buClr>
              <a:buSzPts val="1100"/>
              <a:buFont typeface="Arial" panose="020B0604020202020204" pitchFamily="34" charset="0"/>
              <a:buChar char="•"/>
            </a:pPr>
            <a:endParaRPr lang="en-US" sz="1200" dirty="0">
              <a:solidFill>
                <a:schemeClr val="bg2"/>
              </a:solidFill>
            </a:endParaRPr>
          </a:p>
          <a:p>
            <a:pPr marL="285750" indent="-285750" algn="l">
              <a:buClr>
                <a:schemeClr val="dk1"/>
              </a:buClr>
              <a:buSzPts val="1100"/>
              <a:buFont typeface="Arial" panose="020B0604020202020204" pitchFamily="34" charset="0"/>
              <a:buChar char="•"/>
            </a:pPr>
            <a:endParaRPr lang="en-US" sz="1200" dirty="0">
              <a:solidFill>
                <a:schemeClr val="bg2"/>
              </a:solidFill>
            </a:endParaRPr>
          </a:p>
          <a:p>
            <a:pPr marL="285750" indent="-285750" algn="l">
              <a:buClr>
                <a:schemeClr val="dk1"/>
              </a:buClr>
              <a:buSzPts val="1100"/>
              <a:buFont typeface="Arial" panose="020B0604020202020204" pitchFamily="34" charset="0"/>
              <a:buChar char="•"/>
            </a:pPr>
            <a:endParaRPr lang="en-US" sz="1200" dirty="0">
              <a:solidFill>
                <a:schemeClr val="bg2"/>
              </a:solidFill>
            </a:endParaRPr>
          </a:p>
          <a:p>
            <a:pPr marL="285750" indent="-285750" algn="l">
              <a:buClr>
                <a:schemeClr val="dk1"/>
              </a:buClr>
              <a:buSzPts val="1100"/>
              <a:buFont typeface="Arial" panose="020B0604020202020204" pitchFamily="34" charset="0"/>
              <a:buChar char="•"/>
            </a:pPr>
            <a:endParaRPr lang="en-US" sz="1200" dirty="0">
              <a:solidFill>
                <a:schemeClr val="bg2"/>
              </a:solidFill>
            </a:endParaRPr>
          </a:p>
          <a:p>
            <a:pPr marL="285750" indent="-285750" algn="l">
              <a:buClr>
                <a:schemeClr val="dk1"/>
              </a:buClr>
              <a:buSzPts val="1100"/>
              <a:buFont typeface="Arial" panose="020B0604020202020204" pitchFamily="34" charset="0"/>
              <a:buChar char="•"/>
            </a:pPr>
            <a:endParaRPr lang="en-US" sz="1200" dirty="0">
              <a:solidFill>
                <a:schemeClr val="bg2"/>
              </a:solidFill>
            </a:endParaRPr>
          </a:p>
          <a:p>
            <a:pPr marL="0" indent="0" algn="l">
              <a:spcBef>
                <a:spcPts val="1600"/>
              </a:spcBef>
              <a:spcAft>
                <a:spcPts val="1600"/>
              </a:spcAft>
            </a:pPr>
            <a:endParaRPr lang="en-US" sz="1200" dirty="0">
              <a:solidFill>
                <a:schemeClr val="bg2"/>
              </a:solidFill>
            </a:endParaRPr>
          </a:p>
        </p:txBody>
      </p:sp>
      <p:sp>
        <p:nvSpPr>
          <p:cNvPr id="12" name="Google Shape;605;p33">
            <a:extLst>
              <a:ext uri="{FF2B5EF4-FFF2-40B4-BE49-F238E27FC236}">
                <a16:creationId xmlns:a16="http://schemas.microsoft.com/office/drawing/2014/main" id="{065BCDBA-658E-4C10-95B4-95E217F70091}"/>
              </a:ext>
            </a:extLst>
          </p:cNvPr>
          <p:cNvSpPr txBox="1">
            <a:spLocks/>
          </p:cNvSpPr>
          <p:nvPr/>
        </p:nvSpPr>
        <p:spPr>
          <a:xfrm>
            <a:off x="6527868" y="4460396"/>
            <a:ext cx="2220812" cy="2597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1pPr>
            <a:lvl2pPr marL="914400" marR="0" lvl="1" indent="-304800" algn="l" rtl="0">
              <a:lnSpc>
                <a:spcPct val="115000"/>
              </a:lnSpc>
              <a:spcBef>
                <a:spcPts val="1600"/>
              </a:spcBef>
              <a:spcAft>
                <a:spcPts val="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2pPr>
            <a:lvl3pPr marL="1371600" marR="0" lvl="2" indent="-304800" algn="l" rtl="0">
              <a:lnSpc>
                <a:spcPct val="115000"/>
              </a:lnSpc>
              <a:spcBef>
                <a:spcPts val="1600"/>
              </a:spcBef>
              <a:spcAft>
                <a:spcPts val="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3pPr>
            <a:lvl4pPr marL="1828800" marR="0" lvl="3" indent="-304800" algn="l" rtl="0">
              <a:lnSpc>
                <a:spcPct val="115000"/>
              </a:lnSpc>
              <a:spcBef>
                <a:spcPts val="1600"/>
              </a:spcBef>
              <a:spcAft>
                <a:spcPts val="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4pPr>
            <a:lvl5pPr marL="2286000" marR="0" lvl="4" indent="-304800" algn="l" rtl="0">
              <a:lnSpc>
                <a:spcPct val="115000"/>
              </a:lnSpc>
              <a:spcBef>
                <a:spcPts val="1600"/>
              </a:spcBef>
              <a:spcAft>
                <a:spcPts val="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5pPr>
            <a:lvl6pPr marL="2743200" marR="0" lvl="5" indent="-304800" algn="l" rtl="0">
              <a:lnSpc>
                <a:spcPct val="115000"/>
              </a:lnSpc>
              <a:spcBef>
                <a:spcPts val="1600"/>
              </a:spcBef>
              <a:spcAft>
                <a:spcPts val="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6pPr>
            <a:lvl7pPr marL="3200400" marR="0" lvl="6" indent="-304800" algn="l" rtl="0">
              <a:lnSpc>
                <a:spcPct val="115000"/>
              </a:lnSpc>
              <a:spcBef>
                <a:spcPts val="1600"/>
              </a:spcBef>
              <a:spcAft>
                <a:spcPts val="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7pPr>
            <a:lvl8pPr marL="3657600" marR="0" lvl="7" indent="-304800" algn="l" rtl="0">
              <a:lnSpc>
                <a:spcPct val="115000"/>
              </a:lnSpc>
              <a:spcBef>
                <a:spcPts val="1600"/>
              </a:spcBef>
              <a:spcAft>
                <a:spcPts val="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8pPr>
            <a:lvl9pPr marL="4114800" marR="0" lvl="8" indent="-304800" algn="l" rtl="0">
              <a:lnSpc>
                <a:spcPct val="115000"/>
              </a:lnSpc>
              <a:spcBef>
                <a:spcPts val="1600"/>
              </a:spcBef>
              <a:spcAft>
                <a:spcPts val="1600"/>
              </a:spcAft>
              <a:buClr>
                <a:schemeClr val="accent2"/>
              </a:buClr>
              <a:buSzPts val="1200"/>
              <a:buFont typeface="Antic"/>
              <a:buChar char="■"/>
              <a:defRPr sz="1200" b="0" i="0" u="none" strike="noStrike" cap="none">
                <a:solidFill>
                  <a:schemeClr val="accent2"/>
                </a:solidFill>
                <a:latin typeface="Antic"/>
                <a:ea typeface="Antic"/>
                <a:cs typeface="Antic"/>
                <a:sym typeface="Antic"/>
              </a:defRPr>
            </a:lvl9pPr>
          </a:lstStyle>
          <a:p>
            <a:pPr marL="0" indent="0" algn="ctr">
              <a:spcAft>
                <a:spcPts val="1600"/>
              </a:spcAft>
              <a:buFont typeface="Antic"/>
              <a:buNone/>
            </a:pPr>
            <a:r>
              <a:rPr lang="en-US" sz="1000" dirty="0"/>
              <a:t>*data from Maryland.gov</a:t>
            </a:r>
          </a:p>
        </p:txBody>
      </p:sp>
    </p:spTree>
    <p:extLst>
      <p:ext uri="{BB962C8B-B14F-4D97-AF65-F5344CB8AC3E}">
        <p14:creationId xmlns:p14="http://schemas.microsoft.com/office/powerpoint/2010/main" val="289412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51;p29">
            <a:extLst>
              <a:ext uri="{FF2B5EF4-FFF2-40B4-BE49-F238E27FC236}">
                <a16:creationId xmlns:a16="http://schemas.microsoft.com/office/drawing/2014/main" id="{3F04EE9F-8E6D-4313-8218-514F991DBE7D}"/>
              </a:ext>
            </a:extLst>
          </p:cNvPr>
          <p:cNvSpPr/>
          <p:nvPr/>
        </p:nvSpPr>
        <p:spPr>
          <a:xfrm>
            <a:off x="1015388" y="745825"/>
            <a:ext cx="364500" cy="2976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2;p29">
            <a:extLst>
              <a:ext uri="{FF2B5EF4-FFF2-40B4-BE49-F238E27FC236}">
                <a16:creationId xmlns:a16="http://schemas.microsoft.com/office/drawing/2014/main" id="{01BA9FB7-8DAD-4AA5-BB70-1FFAB8C88A25}"/>
              </a:ext>
            </a:extLst>
          </p:cNvPr>
          <p:cNvSpPr/>
          <p:nvPr/>
        </p:nvSpPr>
        <p:spPr>
          <a:xfrm>
            <a:off x="7734260" y="635875"/>
            <a:ext cx="1572300" cy="2199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3;p29">
            <a:extLst>
              <a:ext uri="{FF2B5EF4-FFF2-40B4-BE49-F238E27FC236}">
                <a16:creationId xmlns:a16="http://schemas.microsoft.com/office/drawing/2014/main" id="{08727199-6A6E-4E37-AB2E-90999D5B951D}"/>
              </a:ext>
            </a:extLst>
          </p:cNvPr>
          <p:cNvSpPr/>
          <p:nvPr/>
        </p:nvSpPr>
        <p:spPr>
          <a:xfrm>
            <a:off x="-178977" y="3653286"/>
            <a:ext cx="847500" cy="5757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1;p27">
            <a:extLst>
              <a:ext uri="{FF2B5EF4-FFF2-40B4-BE49-F238E27FC236}">
                <a16:creationId xmlns:a16="http://schemas.microsoft.com/office/drawing/2014/main" id="{693569D5-C701-4C47-9262-98E6AC33CF77}"/>
              </a:ext>
            </a:extLst>
          </p:cNvPr>
          <p:cNvSpPr txBox="1">
            <a:spLocks/>
          </p:cNvSpPr>
          <p:nvPr/>
        </p:nvSpPr>
        <p:spPr>
          <a:xfrm>
            <a:off x="-38993" y="56698"/>
            <a:ext cx="5472266" cy="85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hway Gothic One"/>
              <a:buNone/>
              <a:defRPr sz="3000" b="0" i="0" u="none" strike="noStrike" cap="none">
                <a:solidFill>
                  <a:schemeClr val="accent1"/>
                </a:solidFill>
                <a:latin typeface="Pathway Gothic One"/>
                <a:ea typeface="Pathway Gothic One"/>
                <a:cs typeface="Pathway Gothic One"/>
                <a:sym typeface="Pathway Gothic One"/>
              </a:defRPr>
            </a:lvl1pPr>
            <a:lvl2pPr marR="0" lvl="1"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2pPr>
            <a:lvl3pPr marR="0" lvl="2"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3pPr>
            <a:lvl4pPr marR="0" lvl="3"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4pPr>
            <a:lvl5pPr marR="0" lvl="4"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5pPr>
            <a:lvl6pPr marR="0" lvl="5"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6pPr>
            <a:lvl7pPr marR="0" lvl="6"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7pPr>
            <a:lvl8pPr marR="0" lvl="7"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8pPr>
            <a:lvl9pPr marR="0" lvl="8" algn="l" rtl="0">
              <a:lnSpc>
                <a:spcPct val="100000"/>
              </a:lnSpc>
              <a:spcBef>
                <a:spcPts val="0"/>
              </a:spcBef>
              <a:spcAft>
                <a:spcPts val="0"/>
              </a:spcAft>
              <a:buClr>
                <a:schemeClr val="accent1"/>
              </a:buClr>
              <a:buSzPts val="3000"/>
              <a:buFont typeface="Anton"/>
              <a:buNone/>
              <a:defRPr sz="3000" b="0" i="0" u="none" strike="noStrike" cap="none">
                <a:solidFill>
                  <a:schemeClr val="accent1"/>
                </a:solidFill>
                <a:latin typeface="Anton"/>
                <a:ea typeface="Anton"/>
                <a:cs typeface="Anton"/>
                <a:sym typeface="Anton"/>
              </a:defRPr>
            </a:lvl9pPr>
          </a:lstStyle>
          <a:p>
            <a:pPr algn="ctr"/>
            <a:r>
              <a:rPr lang="en-US" dirty="0"/>
              <a:t>KCRN </a:t>
            </a:r>
            <a:r>
              <a:rPr lang="en-US" dirty="0">
                <a:solidFill>
                  <a:schemeClr val="bg2"/>
                </a:solidFill>
              </a:rPr>
              <a:t>IN</a:t>
            </a:r>
            <a:r>
              <a:rPr lang="en-US" dirty="0"/>
              <a:t> </a:t>
            </a:r>
            <a:r>
              <a:rPr lang="en-US" dirty="0">
                <a:solidFill>
                  <a:schemeClr val="accent4"/>
                </a:solidFill>
              </a:rPr>
              <a:t>MARYLAND</a:t>
            </a:r>
            <a:endParaRPr lang="en-US" dirty="0"/>
          </a:p>
        </p:txBody>
      </p:sp>
      <p:pic>
        <p:nvPicPr>
          <p:cNvPr id="13" name="Picture 12" descr="A person standing in front of a group of people posing for the camera&#10;&#10;Description automatically generated">
            <a:extLst>
              <a:ext uri="{FF2B5EF4-FFF2-40B4-BE49-F238E27FC236}">
                <a16:creationId xmlns:a16="http://schemas.microsoft.com/office/drawing/2014/main" id="{1700E28A-558B-984B-A5EF-915FCF64543D}"/>
              </a:ext>
            </a:extLst>
          </p:cNvPr>
          <p:cNvPicPr>
            <a:picLocks noChangeAspect="1"/>
          </p:cNvPicPr>
          <p:nvPr/>
        </p:nvPicPr>
        <p:blipFill>
          <a:blip r:embed="rId2"/>
          <a:stretch>
            <a:fillRect/>
          </a:stretch>
        </p:blipFill>
        <p:spPr>
          <a:xfrm>
            <a:off x="7052173" y="2586679"/>
            <a:ext cx="1894302" cy="2413451"/>
          </a:xfrm>
          <a:prstGeom prst="rect">
            <a:avLst/>
          </a:prstGeom>
        </p:spPr>
      </p:pic>
      <p:sp>
        <p:nvSpPr>
          <p:cNvPr id="2" name="Rectangle 1">
            <a:extLst>
              <a:ext uri="{FF2B5EF4-FFF2-40B4-BE49-F238E27FC236}">
                <a16:creationId xmlns:a16="http://schemas.microsoft.com/office/drawing/2014/main" id="{03151B10-457C-1D4E-BCD7-C59D68FFB709}"/>
              </a:ext>
            </a:extLst>
          </p:cNvPr>
          <p:cNvSpPr/>
          <p:nvPr/>
        </p:nvSpPr>
        <p:spPr>
          <a:xfrm>
            <a:off x="2018377" y="4443320"/>
            <a:ext cx="5033796" cy="584775"/>
          </a:xfrm>
          <a:prstGeom prst="rect">
            <a:avLst/>
          </a:prstGeom>
        </p:spPr>
        <p:txBody>
          <a:bodyPr wrap="square">
            <a:spAutoFit/>
          </a:bodyPr>
          <a:lstStyle/>
          <a:p>
            <a:pPr marL="285750" indent="-285750" algn="r">
              <a:buClr>
                <a:schemeClr val="dk1"/>
              </a:buClr>
              <a:buSzPts val="1100"/>
              <a:buFont typeface="Wingdings" pitchFamily="2" charset="2"/>
              <a:buChar char="v"/>
            </a:pPr>
            <a:r>
              <a:rPr lang="en-US" sz="1600" dirty="0">
                <a:solidFill>
                  <a:schemeClr val="bg2"/>
                </a:solidFill>
              </a:rPr>
              <a:t>KCRN won ‘2014 Start Up Business of the Year’ from Montgomery Country</a:t>
            </a:r>
          </a:p>
        </p:txBody>
      </p:sp>
      <p:pic>
        <p:nvPicPr>
          <p:cNvPr id="14" name="Picture 13">
            <a:extLst>
              <a:ext uri="{FF2B5EF4-FFF2-40B4-BE49-F238E27FC236}">
                <a16:creationId xmlns:a16="http://schemas.microsoft.com/office/drawing/2014/main" id="{B3952FF1-C762-604D-8EFA-68F2242D86B4}"/>
              </a:ext>
            </a:extLst>
          </p:cNvPr>
          <p:cNvPicPr>
            <a:picLocks noChangeAspect="1"/>
          </p:cNvPicPr>
          <p:nvPr/>
        </p:nvPicPr>
        <p:blipFill>
          <a:blip r:embed="rId3"/>
          <a:stretch>
            <a:fillRect/>
          </a:stretch>
        </p:blipFill>
        <p:spPr>
          <a:xfrm>
            <a:off x="388629" y="2323402"/>
            <a:ext cx="2672725" cy="1493739"/>
          </a:xfrm>
          <a:prstGeom prst="rect">
            <a:avLst/>
          </a:prstGeom>
        </p:spPr>
      </p:pic>
      <p:sp>
        <p:nvSpPr>
          <p:cNvPr id="15" name="Rectangle 14">
            <a:extLst>
              <a:ext uri="{FF2B5EF4-FFF2-40B4-BE49-F238E27FC236}">
                <a16:creationId xmlns:a16="http://schemas.microsoft.com/office/drawing/2014/main" id="{8B1226AC-3DE6-294A-A597-3E9E62B82BE2}"/>
              </a:ext>
            </a:extLst>
          </p:cNvPr>
          <p:cNvSpPr/>
          <p:nvPr/>
        </p:nvSpPr>
        <p:spPr>
          <a:xfrm>
            <a:off x="288613" y="3485918"/>
            <a:ext cx="6719720" cy="605294"/>
          </a:xfrm>
          <a:prstGeom prst="rect">
            <a:avLst/>
          </a:prstGeom>
        </p:spPr>
        <p:txBody>
          <a:bodyPr wrap="square">
            <a:spAutoFit/>
          </a:bodyPr>
          <a:lstStyle/>
          <a:p>
            <a:pPr marL="285750" indent="-285750">
              <a:buClr>
                <a:schemeClr val="dk1"/>
              </a:buClr>
              <a:buSzPts val="1100"/>
              <a:buFont typeface="Arial" panose="020B0604020202020204" pitchFamily="34" charset="0"/>
              <a:buChar char="•"/>
            </a:pPr>
            <a:endParaRPr lang="en-US" sz="1000" dirty="0">
              <a:solidFill>
                <a:schemeClr val="bg2"/>
              </a:solidFill>
            </a:endParaRPr>
          </a:p>
          <a:p>
            <a:pPr>
              <a:spcBef>
                <a:spcPts val="1600"/>
              </a:spcBef>
              <a:spcAft>
                <a:spcPts val="1600"/>
              </a:spcAft>
            </a:pPr>
            <a:r>
              <a:rPr lang="en-US" sz="900" dirty="0">
                <a:solidFill>
                  <a:schemeClr val="bg2"/>
                </a:solidFill>
              </a:rPr>
              <a:t>           https://</a:t>
            </a:r>
            <a:r>
              <a:rPr lang="en-US" sz="900" dirty="0" err="1">
                <a:solidFill>
                  <a:schemeClr val="bg2"/>
                </a:solidFill>
              </a:rPr>
              <a:t>commerce.maryland.gov</a:t>
            </a:r>
            <a:r>
              <a:rPr lang="en-US" sz="900" dirty="0">
                <a:solidFill>
                  <a:schemeClr val="bg2"/>
                </a:solidFill>
              </a:rPr>
              <a:t>/fund/programs-for-businesses/</a:t>
            </a:r>
            <a:r>
              <a:rPr lang="en-US" sz="900" dirty="0" err="1">
                <a:solidFill>
                  <a:schemeClr val="bg2"/>
                </a:solidFill>
              </a:rPr>
              <a:t>exportmd</a:t>
            </a:r>
            <a:r>
              <a:rPr lang="en-US" sz="900" dirty="0">
                <a:solidFill>
                  <a:schemeClr val="bg2"/>
                </a:solidFill>
              </a:rPr>
              <a:t>-program</a:t>
            </a:r>
          </a:p>
        </p:txBody>
      </p:sp>
      <p:sp>
        <p:nvSpPr>
          <p:cNvPr id="16" name="Rectangle 15">
            <a:extLst>
              <a:ext uri="{FF2B5EF4-FFF2-40B4-BE49-F238E27FC236}">
                <a16:creationId xmlns:a16="http://schemas.microsoft.com/office/drawing/2014/main" id="{C05B946E-DDCF-E64F-837E-15AC8C53E4C5}"/>
              </a:ext>
            </a:extLst>
          </p:cNvPr>
          <p:cNvSpPr/>
          <p:nvPr/>
        </p:nvSpPr>
        <p:spPr>
          <a:xfrm>
            <a:off x="3061354" y="3074073"/>
            <a:ext cx="3488042" cy="656077"/>
          </a:xfrm>
          <a:prstGeom prst="rect">
            <a:avLst/>
          </a:prstGeom>
        </p:spPr>
        <p:txBody>
          <a:bodyPr wrap="square">
            <a:spAutoFit/>
          </a:bodyPr>
          <a:lstStyle/>
          <a:p>
            <a:pPr marL="285750" indent="-285750">
              <a:lnSpc>
                <a:spcPct val="120000"/>
              </a:lnSpc>
              <a:buClr>
                <a:schemeClr val="dk1"/>
              </a:buClr>
              <a:buSzPts val="1100"/>
              <a:buFont typeface="Wingdings" pitchFamily="2" charset="2"/>
              <a:buChar char="v"/>
            </a:pPr>
            <a:r>
              <a:rPr lang="en-US" sz="1600" dirty="0">
                <a:solidFill>
                  <a:schemeClr val="bg2"/>
                </a:solidFill>
              </a:rPr>
              <a:t>KCRN received about $5,000 for ‘</a:t>
            </a:r>
            <a:r>
              <a:rPr lang="en-US" sz="1600" dirty="0" err="1">
                <a:solidFill>
                  <a:schemeClr val="bg2"/>
                </a:solidFill>
              </a:rPr>
              <a:t>ExportMD</a:t>
            </a:r>
            <a:r>
              <a:rPr lang="en-US" sz="1600" dirty="0">
                <a:solidFill>
                  <a:schemeClr val="bg2"/>
                </a:solidFill>
              </a:rPr>
              <a:t>’ program of Maryland</a:t>
            </a:r>
          </a:p>
        </p:txBody>
      </p:sp>
      <p:sp>
        <p:nvSpPr>
          <p:cNvPr id="18" name="Rectangle 17">
            <a:extLst>
              <a:ext uri="{FF2B5EF4-FFF2-40B4-BE49-F238E27FC236}">
                <a16:creationId xmlns:a16="http://schemas.microsoft.com/office/drawing/2014/main" id="{407A83FE-A27C-F946-A300-4650576C2711}"/>
              </a:ext>
            </a:extLst>
          </p:cNvPr>
          <p:cNvSpPr/>
          <p:nvPr/>
        </p:nvSpPr>
        <p:spPr>
          <a:xfrm>
            <a:off x="764211" y="1780082"/>
            <a:ext cx="4594286" cy="230832"/>
          </a:xfrm>
          <a:prstGeom prst="rect">
            <a:avLst/>
          </a:prstGeom>
        </p:spPr>
        <p:txBody>
          <a:bodyPr wrap="square">
            <a:spAutoFit/>
          </a:bodyPr>
          <a:lstStyle/>
          <a:p>
            <a:r>
              <a:rPr lang="en-US" sz="900" dirty="0">
                <a:solidFill>
                  <a:schemeClr val="bg2"/>
                </a:solidFill>
              </a:rPr>
              <a:t>https://</a:t>
            </a:r>
            <a:r>
              <a:rPr lang="en-US" sz="900" dirty="0" err="1">
                <a:solidFill>
                  <a:schemeClr val="bg2"/>
                </a:solidFill>
              </a:rPr>
              <a:t>www.mcinnovationnetwork.com</a:t>
            </a:r>
            <a:r>
              <a:rPr lang="en-US" sz="900" dirty="0">
                <a:solidFill>
                  <a:schemeClr val="bg2"/>
                </a:solidFill>
              </a:rPr>
              <a:t>/facilities-tenants/</a:t>
            </a:r>
            <a:r>
              <a:rPr lang="en-US" sz="900" dirty="0" err="1">
                <a:solidFill>
                  <a:schemeClr val="bg2"/>
                </a:solidFill>
              </a:rPr>
              <a:t>germantown</a:t>
            </a:r>
            <a:r>
              <a:rPr lang="en-US" sz="900" dirty="0">
                <a:solidFill>
                  <a:schemeClr val="bg2"/>
                </a:solidFill>
              </a:rPr>
              <a:t>-innovation-center/</a:t>
            </a:r>
          </a:p>
        </p:txBody>
      </p:sp>
      <p:sp>
        <p:nvSpPr>
          <p:cNvPr id="19" name="Rectangle 18">
            <a:extLst>
              <a:ext uri="{FF2B5EF4-FFF2-40B4-BE49-F238E27FC236}">
                <a16:creationId xmlns:a16="http://schemas.microsoft.com/office/drawing/2014/main" id="{0442B474-F23C-DB41-AA00-9CCD080936A9}"/>
              </a:ext>
            </a:extLst>
          </p:cNvPr>
          <p:cNvSpPr/>
          <p:nvPr/>
        </p:nvSpPr>
        <p:spPr>
          <a:xfrm>
            <a:off x="840921" y="1263723"/>
            <a:ext cx="4311005" cy="830997"/>
          </a:xfrm>
          <a:prstGeom prst="rect">
            <a:avLst/>
          </a:prstGeom>
        </p:spPr>
        <p:txBody>
          <a:bodyPr wrap="square">
            <a:spAutoFit/>
          </a:bodyPr>
          <a:lstStyle/>
          <a:p>
            <a:pPr marL="285750" indent="-285750" algn="r">
              <a:buClr>
                <a:schemeClr val="dk1"/>
              </a:buClr>
              <a:buSzPts val="1100"/>
              <a:buFont typeface="Wingdings" pitchFamily="2" charset="2"/>
              <a:buChar char="v"/>
            </a:pPr>
            <a:r>
              <a:rPr lang="en-US" sz="1600" dirty="0">
                <a:solidFill>
                  <a:schemeClr val="bg2"/>
                </a:solidFill>
              </a:rPr>
              <a:t>KCRN started in Germantown Innovation Center and stayed for 3 years. </a:t>
            </a:r>
          </a:p>
          <a:p>
            <a:pPr marL="298450" indent="-298450" algn="r">
              <a:buClr>
                <a:schemeClr val="dk1"/>
              </a:buClr>
              <a:buSzPts val="1100"/>
              <a:buFont typeface="Arial" panose="020B0604020202020204" pitchFamily="34" charset="0"/>
              <a:buChar char="•"/>
            </a:pPr>
            <a:endParaRPr lang="en-US" sz="1600" dirty="0">
              <a:solidFill>
                <a:schemeClr val="bg2"/>
              </a:solidFill>
            </a:endParaRPr>
          </a:p>
        </p:txBody>
      </p:sp>
      <p:sp>
        <p:nvSpPr>
          <p:cNvPr id="21" name="Google Shape;352;p29">
            <a:extLst>
              <a:ext uri="{FF2B5EF4-FFF2-40B4-BE49-F238E27FC236}">
                <a16:creationId xmlns:a16="http://schemas.microsoft.com/office/drawing/2014/main" id="{B16B5FC8-CF6B-244F-B1F6-FE32260620FB}"/>
              </a:ext>
            </a:extLst>
          </p:cNvPr>
          <p:cNvSpPr/>
          <p:nvPr/>
        </p:nvSpPr>
        <p:spPr>
          <a:xfrm>
            <a:off x="4209112" y="2188814"/>
            <a:ext cx="2448322" cy="2199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Picture 16">
            <a:extLst>
              <a:ext uri="{FF2B5EF4-FFF2-40B4-BE49-F238E27FC236}">
                <a16:creationId xmlns:a16="http://schemas.microsoft.com/office/drawing/2014/main" id="{1B318776-6A6E-6F4B-8AF2-4DE94B527C29}"/>
              </a:ext>
            </a:extLst>
          </p:cNvPr>
          <p:cNvPicPr>
            <a:picLocks noChangeAspect="1"/>
          </p:cNvPicPr>
          <p:nvPr/>
        </p:nvPicPr>
        <p:blipFill>
          <a:blip r:embed="rId4"/>
          <a:stretch>
            <a:fillRect/>
          </a:stretch>
        </p:blipFill>
        <p:spPr>
          <a:xfrm>
            <a:off x="5295552" y="700180"/>
            <a:ext cx="2924568" cy="1623222"/>
          </a:xfrm>
          <a:prstGeom prst="rect">
            <a:avLst/>
          </a:prstGeom>
        </p:spPr>
      </p:pic>
    </p:spTree>
    <p:extLst>
      <p:ext uri="{BB962C8B-B14F-4D97-AF65-F5344CB8AC3E}">
        <p14:creationId xmlns:p14="http://schemas.microsoft.com/office/powerpoint/2010/main" val="2938723956"/>
      </p:ext>
    </p:extLst>
  </p:cSld>
  <p:clrMapOvr>
    <a:masterClrMapping/>
  </p:clrMapOvr>
</p:sld>
</file>

<file path=ppt/theme/theme1.xml><?xml version="1.0" encoding="utf-8"?>
<a:theme xmlns:a="http://schemas.openxmlformats.org/drawingml/2006/main" name="Restaurant Marketing Plan ">
  <a:themeElements>
    <a:clrScheme name="Simple Light">
      <a:dk1>
        <a:srgbClr val="3B5C36"/>
      </a:dk1>
      <a:lt1>
        <a:srgbClr val="F3F3F3"/>
      </a:lt1>
      <a:dk2>
        <a:srgbClr val="666666"/>
      </a:dk2>
      <a:lt2>
        <a:srgbClr val="EEEEEE"/>
      </a:lt2>
      <a:accent1>
        <a:srgbClr val="8687D1"/>
      </a:accent1>
      <a:accent2>
        <a:srgbClr val="3B5C36"/>
      </a:accent2>
      <a:accent3>
        <a:srgbClr val="FF9900"/>
      </a:accent3>
      <a:accent4>
        <a:srgbClr val="FF9900"/>
      </a:accent4>
      <a:accent5>
        <a:srgbClr val="8687D1"/>
      </a:accent5>
      <a:accent6>
        <a:srgbClr val="8687D1"/>
      </a:accent6>
      <a:hlink>
        <a:srgbClr val="3B5C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490</Words>
  <Application>Microsoft Office PowerPoint</Application>
  <PresentationFormat>On-screen Show (16:9)</PresentationFormat>
  <Paragraphs>61</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Wingdings</vt:lpstr>
      <vt:lpstr>Pathway Gothic One</vt:lpstr>
      <vt:lpstr>Arial</vt:lpstr>
      <vt:lpstr>Antic</vt:lpstr>
      <vt:lpstr>Anton</vt:lpstr>
      <vt:lpstr>Restaurant Marketing Plan </vt:lpstr>
      <vt:lpstr>KCRN RESEARCH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RESTAURANT MARKETING PLAN</dc:title>
  <cp:lastModifiedBy>Joseph Hong</cp:lastModifiedBy>
  <cp:revision>90</cp:revision>
  <dcterms:modified xsi:type="dcterms:W3CDTF">2020-09-16T19:57:39Z</dcterms:modified>
</cp:coreProperties>
</file>